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05" r:id="rId4"/>
    <p:sldId id="258" r:id="rId5"/>
    <p:sldId id="279" r:id="rId6"/>
    <p:sldId id="259" r:id="rId7"/>
    <p:sldId id="268" r:id="rId8"/>
    <p:sldId id="266" r:id="rId9"/>
    <p:sldId id="267" r:id="rId10"/>
    <p:sldId id="280" r:id="rId11"/>
    <p:sldId id="265" r:id="rId12"/>
    <p:sldId id="271" r:id="rId13"/>
    <p:sldId id="306" r:id="rId14"/>
    <p:sldId id="272" r:id="rId15"/>
    <p:sldId id="303" r:id="rId16"/>
    <p:sldId id="277" r:id="rId17"/>
    <p:sldId id="302" r:id="rId18"/>
    <p:sldId id="284" r:id="rId19"/>
    <p:sldId id="286" r:id="rId20"/>
    <p:sldId id="285" r:id="rId21"/>
    <p:sldId id="307" r:id="rId22"/>
    <p:sldId id="281" r:id="rId23"/>
    <p:sldId id="304" r:id="rId24"/>
    <p:sldId id="283" r:id="rId25"/>
    <p:sldId id="289" r:id="rId26"/>
    <p:sldId id="299" r:id="rId27"/>
    <p:sldId id="291" r:id="rId28"/>
    <p:sldId id="301" r:id="rId29"/>
    <p:sldId id="282" r:id="rId30"/>
    <p:sldId id="294" r:id="rId31"/>
    <p:sldId id="296" r:id="rId32"/>
    <p:sldId id="264" r:id="rId33"/>
  </p:sldIdLst>
  <p:sldSz cx="18288000" cy="10287000"/>
  <p:notesSz cx="10287000" cy="18288000"/>
  <p:embeddedFontLst>
    <p:embeddedFont>
      <p:font typeface="G마켓 산스 Light" panose="02000000000000000000" pitchFamily="50" charset="-127"/>
      <p:regular r:id="rId35"/>
    </p:embeddedFont>
    <p:embeddedFont>
      <p:font typeface="G마켓 산스 TTF Light" panose="02000000000000000000" pitchFamily="2" charset="-127"/>
      <p:regular r:id="rId36"/>
    </p:embeddedFont>
    <p:embeddedFont>
      <p:font typeface="나눔스퀘어_ac Light" panose="020B0600000101010101" pitchFamily="50" charset="-127"/>
      <p:regular r:id="rId37"/>
    </p:embeddedFont>
    <p:embeddedFont>
      <p:font typeface="닉스곤체 B 2.0" panose="020B0600000101010101" pitchFamily="34" charset="-127"/>
      <p:regular r:id="rId38"/>
    </p:embeddedFont>
    <p:embeddedFont>
      <p:font typeface="닉스곤체 L 2.0" panose="020B0600000101010101" pitchFamily="34" charset="-127"/>
      <p:regular r:id="rId39"/>
    </p:embeddedFont>
    <p:embeddedFont>
      <p:font typeface="닉스곤체 M 2.0" panose="020B0600000101010101" pitchFamily="34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B9A9"/>
    <a:srgbClr val="FFF8F6"/>
    <a:srgbClr val="FFECE6"/>
    <a:srgbClr val="FBE2DA"/>
    <a:srgbClr val="A85A56"/>
    <a:srgbClr val="746D6B"/>
    <a:srgbClr val="AA6A65"/>
    <a:srgbClr val="E2ABA8"/>
    <a:srgbClr val="D3610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44" d="100"/>
          <a:sy n="44" d="100"/>
        </p:scale>
        <p:origin x="376" y="60"/>
      </p:cViewPr>
      <p:guideLst>
        <p:guide orient="horz" pos="2184"/>
        <p:guide pos="2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54868;&#51221;\OneDrive\&#47928;&#49436;\&#52852;&#52852;&#50724;&#53665;%20&#48155;&#51008;%20&#54028;&#51068;\&#50629;&#51333;&#48324;%20&#47588;&#52636;&#44148;&#49688;%20&#48320;&#5486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54868;&#51221;\OneDrive\&#47928;&#49436;\&#52852;&#52852;&#50724;&#53665;%20&#48155;&#51008;%20&#54028;&#51068;\&#50672;&#46020;&#48324;%20&#54665;&#51221;&#46041;%20&#48320;&#54868;&#50984;%20&#44536;&#47000;&#54532;&#50857;%20&#52824;&#5487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54868;&#51221;\OneDrive\&#47928;&#49436;\&#52852;&#52852;&#50724;&#53665;%20&#48155;&#51008;%20&#54028;&#51068;\&#50672;&#46020;&#48324;%20&#54665;&#51221;&#46041;%20&#48320;&#54868;&#50984;%20&#44536;&#47000;&#54532;&#50857;%20&#52824;&#5487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54868;&#51221;\OneDrive\&#47928;&#49436;\&#52852;&#52852;&#50724;&#53665;%20&#48155;&#51008;%20&#54028;&#51068;\&#50672;&#46020;&#48324;%20&#54665;&#51221;&#46041;%20&#48320;&#54868;&#50984;%20&#44536;&#47000;&#54532;&#50857;%20&#52824;&#5487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54868;&#51221;\OneDrive\&#47928;&#49436;\&#52852;&#52852;&#50724;&#53665;%20&#48155;&#51008;%20&#54028;&#51068;\&#50672;&#46020;&#48324;%20&#54665;&#51221;&#46041;%20&#48320;&#54868;&#50984;%20&#44536;&#47000;&#54532;&#50857;%20&#52824;&#5487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cs"/>
              </a:defRPr>
            </a:pP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업종별 매출 비중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가구 및 가전제품</c:v>
                </c:pt>
              </c:strCache>
            </c:strRef>
          </c:tx>
          <c:spPr>
            <a:solidFill>
              <a:schemeClr val="accent2">
                <a:shade val="41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Sheet2!$B$2:$P$2</c:f>
              <c:numCache>
                <c:formatCode>#,##0,,,"B";\-#,##0,,,"B"</c:formatCode>
                <c:ptCount val="15"/>
                <c:pt idx="0">
                  <c:v>1661087330034</c:v>
                </c:pt>
                <c:pt idx="1">
                  <c:v>1445328029665</c:v>
                </c:pt>
                <c:pt idx="2">
                  <c:v>1508250686611</c:v>
                </c:pt>
                <c:pt idx="3">
                  <c:v>2887977616358</c:v>
                </c:pt>
                <c:pt idx="4">
                  <c:v>2749689282118</c:v>
                </c:pt>
                <c:pt idx="5">
                  <c:v>2948156544395</c:v>
                </c:pt>
                <c:pt idx="6">
                  <c:v>2716204440257</c:v>
                </c:pt>
                <c:pt idx="7">
                  <c:v>2863281692784</c:v>
                </c:pt>
                <c:pt idx="8">
                  <c:v>2491393015092</c:v>
                </c:pt>
                <c:pt idx="9">
                  <c:v>2477154996657</c:v>
                </c:pt>
                <c:pt idx="10">
                  <c:v>2526187188718</c:v>
                </c:pt>
                <c:pt idx="11">
                  <c:v>2632907489426</c:v>
                </c:pt>
                <c:pt idx="12">
                  <c:v>2198844799794</c:v>
                </c:pt>
                <c:pt idx="13">
                  <c:v>2151132822987</c:v>
                </c:pt>
                <c:pt idx="14">
                  <c:v>2149941078384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CB-476C-B6F2-5B3B31EF7598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교육</c:v>
                </c:pt>
              </c:strCache>
            </c:strRef>
          </c:tx>
          <c:spPr>
            <a:solidFill>
              <a:schemeClr val="accent2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Sheet2!$B$3:$P$3</c:f>
              <c:numCache>
                <c:formatCode>#,##0,,,"B";\-#,##0,,,"B"</c:formatCode>
                <c:ptCount val="15"/>
                <c:pt idx="0">
                  <c:v>693659041610</c:v>
                </c:pt>
                <c:pt idx="1">
                  <c:v>622128698075</c:v>
                </c:pt>
                <c:pt idx="2">
                  <c:v>709154719575</c:v>
                </c:pt>
                <c:pt idx="3">
                  <c:v>796715440936</c:v>
                </c:pt>
                <c:pt idx="4">
                  <c:v>666734724368</c:v>
                </c:pt>
                <c:pt idx="5">
                  <c:v>730010265735</c:v>
                </c:pt>
                <c:pt idx="6">
                  <c:v>718294989036</c:v>
                </c:pt>
                <c:pt idx="7">
                  <c:v>663573741794</c:v>
                </c:pt>
                <c:pt idx="8">
                  <c:v>694193811807</c:v>
                </c:pt>
                <c:pt idx="9">
                  <c:v>773861811120</c:v>
                </c:pt>
                <c:pt idx="10">
                  <c:v>814193501455</c:v>
                </c:pt>
                <c:pt idx="11">
                  <c:v>784659147770</c:v>
                </c:pt>
                <c:pt idx="12">
                  <c:v>789132543564</c:v>
                </c:pt>
                <c:pt idx="13">
                  <c:v>827613596493</c:v>
                </c:pt>
                <c:pt idx="14">
                  <c:v>855806904366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CB-476C-B6F2-5B3B31EF7598}"/>
            </c:ext>
          </c:extLst>
        </c:ser>
        <c:ser>
          <c:idx val="2"/>
          <c:order val="2"/>
          <c:tx>
            <c:strRef>
              <c:f>Sheet2!$A$4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Sheet2!$B$4:$P$4</c:f>
              <c:numCache>
                <c:formatCode>#,##0,,,"B";\-#,##0,,,"B"</c:formatCode>
                <c:ptCount val="15"/>
                <c:pt idx="0">
                  <c:v>24496467544</c:v>
                </c:pt>
                <c:pt idx="1">
                  <c:v>23123168450</c:v>
                </c:pt>
                <c:pt idx="2">
                  <c:v>23045317766</c:v>
                </c:pt>
                <c:pt idx="3">
                  <c:v>23428188350</c:v>
                </c:pt>
                <c:pt idx="4">
                  <c:v>22829303385</c:v>
                </c:pt>
                <c:pt idx="5">
                  <c:v>29719043312</c:v>
                </c:pt>
                <c:pt idx="6">
                  <c:v>23909563743</c:v>
                </c:pt>
                <c:pt idx="7">
                  <c:v>24408408462</c:v>
                </c:pt>
                <c:pt idx="8">
                  <c:v>22353107820</c:v>
                </c:pt>
                <c:pt idx="9">
                  <c:v>22896568460</c:v>
                </c:pt>
                <c:pt idx="10">
                  <c:v>23309783727</c:v>
                </c:pt>
                <c:pt idx="11">
                  <c:v>23918289866</c:v>
                </c:pt>
                <c:pt idx="12">
                  <c:v>21464166231</c:v>
                </c:pt>
                <c:pt idx="13">
                  <c:v>22811178442</c:v>
                </c:pt>
                <c:pt idx="14">
                  <c:v>20916440773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CB-476C-B6F2-5B3B31EF7598}"/>
            </c:ext>
          </c:extLst>
        </c:ser>
        <c:ser>
          <c:idx val="3"/>
          <c:order val="3"/>
          <c:tx>
            <c:strRef>
              <c:f>Sheet2!$A$5</c:f>
              <c:strCache>
                <c:ptCount val="1"/>
                <c:pt idx="0">
                  <c:v>생필품</c:v>
                </c:pt>
              </c:strCache>
            </c:strRef>
          </c:tx>
          <c:spPr>
            <a:solidFill>
              <a:srgbClr val="BA7B78"/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Sheet2!$B$5:$P$5</c:f>
              <c:numCache>
                <c:formatCode>#,##0,,,"B";\-#,##0,,,"B"</c:formatCode>
                <c:ptCount val="15"/>
                <c:pt idx="0">
                  <c:v>3997781751034</c:v>
                </c:pt>
                <c:pt idx="1">
                  <c:v>3757037526580</c:v>
                </c:pt>
                <c:pt idx="2">
                  <c:v>4201401572581</c:v>
                </c:pt>
                <c:pt idx="3">
                  <c:v>6290599676490</c:v>
                </c:pt>
                <c:pt idx="4">
                  <c:v>5783802106228</c:v>
                </c:pt>
                <c:pt idx="5">
                  <c:v>5839369521691</c:v>
                </c:pt>
                <c:pt idx="6">
                  <c:v>5984107879770</c:v>
                </c:pt>
                <c:pt idx="7">
                  <c:v>5912640358680</c:v>
                </c:pt>
                <c:pt idx="8">
                  <c:v>5813951405188</c:v>
                </c:pt>
                <c:pt idx="9">
                  <c:v>5679733972362</c:v>
                </c:pt>
                <c:pt idx="10">
                  <c:v>6243933351681</c:v>
                </c:pt>
                <c:pt idx="11">
                  <c:v>6293267497779</c:v>
                </c:pt>
                <c:pt idx="12">
                  <c:v>5960568770951</c:v>
                </c:pt>
                <c:pt idx="13">
                  <c:v>6018757841659</c:v>
                </c:pt>
                <c:pt idx="14">
                  <c:v>6285719202973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CB-476C-B6F2-5B3B31EF7598}"/>
            </c:ext>
          </c:extLst>
        </c:ser>
        <c:ser>
          <c:idx val="4"/>
          <c:order val="4"/>
          <c:tx>
            <c:strRef>
              <c:f>Sheet2!$A$6</c:f>
              <c:strCache>
                <c:ptCount val="1"/>
                <c:pt idx="0">
                  <c:v>서적 및 문구 </c:v>
                </c:pt>
              </c:strCache>
            </c:strRef>
          </c:tx>
          <c:spPr>
            <a:solidFill>
              <a:schemeClr val="accent2">
                <a:shade val="8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Sheet2!$B$6:$P$6</c:f>
              <c:numCache>
                <c:formatCode>#,##0,,,"B";\-#,##0,,,"B"</c:formatCode>
                <c:ptCount val="15"/>
                <c:pt idx="0">
                  <c:v>364407009076</c:v>
                </c:pt>
                <c:pt idx="1">
                  <c:v>331596752432</c:v>
                </c:pt>
                <c:pt idx="2">
                  <c:v>358070341553</c:v>
                </c:pt>
                <c:pt idx="3">
                  <c:v>690186398012</c:v>
                </c:pt>
                <c:pt idx="4">
                  <c:v>538772929056</c:v>
                </c:pt>
                <c:pt idx="5">
                  <c:v>536082617017</c:v>
                </c:pt>
                <c:pt idx="6">
                  <c:v>515851908883</c:v>
                </c:pt>
                <c:pt idx="7">
                  <c:v>592906740377</c:v>
                </c:pt>
                <c:pt idx="8">
                  <c:v>515206961085</c:v>
                </c:pt>
                <c:pt idx="9">
                  <c:v>522957271967</c:v>
                </c:pt>
                <c:pt idx="10">
                  <c:v>515216177126</c:v>
                </c:pt>
                <c:pt idx="11">
                  <c:v>607173764330</c:v>
                </c:pt>
                <c:pt idx="12">
                  <c:v>505643719354</c:v>
                </c:pt>
                <c:pt idx="13">
                  <c:v>516950585047</c:v>
                </c:pt>
                <c:pt idx="14">
                  <c:v>524545337224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CB-476C-B6F2-5B3B31EF7598}"/>
            </c:ext>
          </c:extLst>
        </c:ser>
        <c:ser>
          <c:idx val="5"/>
          <c:order val="5"/>
          <c:tx>
            <c:strRef>
              <c:f>Sheet2!$A$7</c:f>
              <c:strCache>
                <c:ptCount val="1"/>
                <c:pt idx="0">
                  <c:v>숙박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Sheet2!$B$7:$P$7</c:f>
              <c:numCache>
                <c:formatCode>#,##0,,,"B";\-#,##0,,,"B"</c:formatCode>
                <c:ptCount val="15"/>
                <c:pt idx="0">
                  <c:v>135497270429</c:v>
                </c:pt>
                <c:pt idx="1">
                  <c:v>126401665970</c:v>
                </c:pt>
                <c:pt idx="2">
                  <c:v>139218920883</c:v>
                </c:pt>
                <c:pt idx="3">
                  <c:v>130445988631</c:v>
                </c:pt>
                <c:pt idx="4">
                  <c:v>87568382330</c:v>
                </c:pt>
                <c:pt idx="5">
                  <c:v>72197217346</c:v>
                </c:pt>
                <c:pt idx="6">
                  <c:v>73184793106</c:v>
                </c:pt>
                <c:pt idx="7">
                  <c:v>68198491472</c:v>
                </c:pt>
                <c:pt idx="8">
                  <c:v>65621943106</c:v>
                </c:pt>
                <c:pt idx="9">
                  <c:v>70713352631</c:v>
                </c:pt>
                <c:pt idx="10">
                  <c:v>64944385546</c:v>
                </c:pt>
                <c:pt idx="11">
                  <c:v>68267050903</c:v>
                </c:pt>
                <c:pt idx="12">
                  <c:v>65421087688</c:v>
                </c:pt>
                <c:pt idx="13">
                  <c:v>72027650145</c:v>
                </c:pt>
                <c:pt idx="14">
                  <c:v>75656517189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CB-476C-B6F2-5B3B31EF7598}"/>
            </c:ext>
          </c:extLst>
        </c:ser>
        <c:ser>
          <c:idx val="6"/>
          <c:order val="6"/>
          <c:tx>
            <c:strRef>
              <c:f>Sheet2!$A$8</c:f>
              <c:strCache>
                <c:ptCount val="1"/>
                <c:pt idx="0">
                  <c:v>여가</c:v>
                </c:pt>
              </c:strCache>
            </c:strRef>
          </c:tx>
          <c:spPr>
            <a:solidFill>
              <a:schemeClr val="accent2">
                <a:tint val="89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Sheet2!$B$8:$P$8</c:f>
              <c:numCache>
                <c:formatCode>#,##0,,,"B";\-#,##0,,,"B"</c:formatCode>
                <c:ptCount val="15"/>
                <c:pt idx="0">
                  <c:v>990045996425</c:v>
                </c:pt>
                <c:pt idx="1">
                  <c:v>956392809430</c:v>
                </c:pt>
                <c:pt idx="2">
                  <c:v>1021248433562</c:v>
                </c:pt>
                <c:pt idx="3">
                  <c:v>1244426939709</c:v>
                </c:pt>
                <c:pt idx="4">
                  <c:v>1033743914595</c:v>
                </c:pt>
                <c:pt idx="5">
                  <c:v>1107000717991</c:v>
                </c:pt>
                <c:pt idx="6">
                  <c:v>924389477597</c:v>
                </c:pt>
                <c:pt idx="7">
                  <c:v>933917026918</c:v>
                </c:pt>
                <c:pt idx="8">
                  <c:v>861095957383</c:v>
                </c:pt>
                <c:pt idx="9">
                  <c:v>1047011531650</c:v>
                </c:pt>
                <c:pt idx="10">
                  <c:v>970400299317</c:v>
                </c:pt>
                <c:pt idx="11">
                  <c:v>1049398819309</c:v>
                </c:pt>
                <c:pt idx="12">
                  <c:v>885311944489</c:v>
                </c:pt>
                <c:pt idx="13">
                  <c:v>1071827701700</c:v>
                </c:pt>
                <c:pt idx="14">
                  <c:v>1022788878671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CB-476C-B6F2-5B3B31EF7598}"/>
            </c:ext>
          </c:extLst>
        </c:ser>
        <c:ser>
          <c:idx val="7"/>
          <c:order val="7"/>
          <c:tx>
            <c:strRef>
              <c:f>Sheet2!$A$9</c:f>
              <c:strCache>
                <c:ptCount val="1"/>
                <c:pt idx="0">
                  <c:v>음식점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Sheet2!$B$9:$P$9</c:f>
              <c:numCache>
                <c:formatCode>#,##0,,,"B";\-#,##0,,,"B"</c:formatCode>
                <c:ptCount val="15"/>
                <c:pt idx="0">
                  <c:v>6559838438053</c:v>
                </c:pt>
                <c:pt idx="1">
                  <c:v>6137307622455</c:v>
                </c:pt>
                <c:pt idx="2">
                  <c:v>6661404419545</c:v>
                </c:pt>
                <c:pt idx="3">
                  <c:v>7372842882373</c:v>
                </c:pt>
                <c:pt idx="4">
                  <c:v>5857941602446</c:v>
                </c:pt>
                <c:pt idx="5">
                  <c:v>6033420783511</c:v>
                </c:pt>
                <c:pt idx="6">
                  <c:v>5681567044495</c:v>
                </c:pt>
                <c:pt idx="7">
                  <c:v>5223208732316</c:v>
                </c:pt>
                <c:pt idx="8">
                  <c:v>4724395570604</c:v>
                </c:pt>
                <c:pt idx="9">
                  <c:v>5646662674406</c:v>
                </c:pt>
                <c:pt idx="10">
                  <c:v>4878401002454</c:v>
                </c:pt>
                <c:pt idx="11">
                  <c:v>6054608986930</c:v>
                </c:pt>
                <c:pt idx="12">
                  <c:v>5143643912106</c:v>
                </c:pt>
                <c:pt idx="13">
                  <c:v>6945588617748</c:v>
                </c:pt>
                <c:pt idx="14">
                  <c:v>6833803703350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7CB-476C-B6F2-5B3B31EF7598}"/>
            </c:ext>
          </c:extLst>
        </c:ser>
        <c:ser>
          <c:idx val="8"/>
          <c:order val="8"/>
          <c:tx>
            <c:strRef>
              <c:f>Sheet2!$A$10</c:f>
              <c:strCache>
                <c:ptCount val="1"/>
                <c:pt idx="0">
                  <c:v>의료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Sheet2!$B$10:$P$10</c:f>
              <c:numCache>
                <c:formatCode>#,##0,,,"B";\-#,##0,,,"B"</c:formatCode>
                <c:ptCount val="15"/>
                <c:pt idx="0">
                  <c:v>2939600122061</c:v>
                </c:pt>
                <c:pt idx="1">
                  <c:v>2877934876739</c:v>
                </c:pt>
                <c:pt idx="2">
                  <c:v>2995466520441</c:v>
                </c:pt>
                <c:pt idx="3">
                  <c:v>3922402233043</c:v>
                </c:pt>
                <c:pt idx="4">
                  <c:v>3840199023218</c:v>
                </c:pt>
                <c:pt idx="5">
                  <c:v>4032360372479</c:v>
                </c:pt>
                <c:pt idx="6">
                  <c:v>3910901096797</c:v>
                </c:pt>
                <c:pt idx="7">
                  <c:v>3910540523142</c:v>
                </c:pt>
                <c:pt idx="8">
                  <c:v>3800607724820</c:v>
                </c:pt>
                <c:pt idx="9">
                  <c:v>4012425459013</c:v>
                </c:pt>
                <c:pt idx="10">
                  <c:v>3938499852158</c:v>
                </c:pt>
                <c:pt idx="11">
                  <c:v>4105437081376</c:v>
                </c:pt>
                <c:pt idx="12">
                  <c:v>4198388634337</c:v>
                </c:pt>
                <c:pt idx="13">
                  <c:v>4137788812021</c:v>
                </c:pt>
                <c:pt idx="14">
                  <c:v>4146161657319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CB-476C-B6F2-5B3B31EF7598}"/>
            </c:ext>
          </c:extLst>
        </c:ser>
        <c:ser>
          <c:idx val="9"/>
          <c:order val="9"/>
          <c:tx>
            <c:strRef>
              <c:f>Sheet2!$A$11</c:f>
              <c:strCache>
                <c:ptCount val="1"/>
                <c:pt idx="0">
                  <c:v>의류 및 패션</c:v>
                </c:pt>
              </c:strCache>
            </c:strRef>
          </c:tx>
          <c:spPr>
            <a:solidFill>
              <a:schemeClr val="accent2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Sheet2!$B$11:$P$11</c:f>
              <c:numCache>
                <c:formatCode>#,##0,,,"B";\-#,##0,,,"B"</c:formatCode>
                <c:ptCount val="15"/>
                <c:pt idx="0">
                  <c:v>2530827657910</c:v>
                </c:pt>
                <c:pt idx="1">
                  <c:v>2612226094179</c:v>
                </c:pt>
                <c:pt idx="2">
                  <c:v>2470496385372</c:v>
                </c:pt>
                <c:pt idx="3">
                  <c:v>3834083161084</c:v>
                </c:pt>
                <c:pt idx="4">
                  <c:v>2606020834404</c:v>
                </c:pt>
                <c:pt idx="5">
                  <c:v>3072451306527</c:v>
                </c:pt>
                <c:pt idx="6">
                  <c:v>2640904363710</c:v>
                </c:pt>
                <c:pt idx="7">
                  <c:v>2920503446255</c:v>
                </c:pt>
                <c:pt idx="8">
                  <c:v>2563607630220</c:v>
                </c:pt>
                <c:pt idx="9">
                  <c:v>3043483654470</c:v>
                </c:pt>
                <c:pt idx="10">
                  <c:v>2672520822574</c:v>
                </c:pt>
                <c:pt idx="11">
                  <c:v>3071083479100</c:v>
                </c:pt>
                <c:pt idx="12">
                  <c:v>2332199154536</c:v>
                </c:pt>
                <c:pt idx="13">
                  <c:v>2871682998971</c:v>
                </c:pt>
                <c:pt idx="14">
                  <c:v>2626428288484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7CB-476C-B6F2-5B3B31EF7598}"/>
            </c:ext>
          </c:extLst>
        </c:ser>
        <c:ser>
          <c:idx val="10"/>
          <c:order val="10"/>
          <c:tx>
            <c:strRef>
              <c:f>Sheet2!$A$12</c:f>
              <c:strCache>
                <c:ptCount val="1"/>
                <c:pt idx="0">
                  <c:v>전자상거래업</c:v>
                </c:pt>
              </c:strCache>
            </c:strRef>
          </c:tx>
          <c:spPr>
            <a:solidFill>
              <a:schemeClr val="accent2">
                <a:tint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Sheet2!$B$12:$P$12</c:f>
              <c:numCache>
                <c:formatCode>#,##0,,,"B";\-#,##0,,,"B"</c:formatCode>
                <c:ptCount val="15"/>
                <c:pt idx="0">
                  <c:v>227133093827</c:v>
                </c:pt>
                <c:pt idx="1">
                  <c:v>221946670633</c:v>
                </c:pt>
                <c:pt idx="2">
                  <c:v>219875780386</c:v>
                </c:pt>
                <c:pt idx="3">
                  <c:v>243031584369</c:v>
                </c:pt>
                <c:pt idx="4">
                  <c:v>200559109623</c:v>
                </c:pt>
                <c:pt idx="5">
                  <c:v>203398993941</c:v>
                </c:pt>
                <c:pt idx="6">
                  <c:v>214535828840</c:v>
                </c:pt>
                <c:pt idx="7">
                  <c:v>213332734695</c:v>
                </c:pt>
                <c:pt idx="8">
                  <c:v>190325581877</c:v>
                </c:pt>
                <c:pt idx="9">
                  <c:v>218062985062</c:v>
                </c:pt>
                <c:pt idx="10">
                  <c:v>197004043106</c:v>
                </c:pt>
                <c:pt idx="11">
                  <c:v>225448218350</c:v>
                </c:pt>
                <c:pt idx="12">
                  <c:v>192902456047</c:v>
                </c:pt>
                <c:pt idx="13">
                  <c:v>211689041302</c:v>
                </c:pt>
                <c:pt idx="14">
                  <c:v>201019600739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7CB-476C-B6F2-5B3B31EF7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31557327"/>
        <c:axId val="1532004591"/>
      </c:barChart>
      <c:catAx>
        <c:axId val="1531557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746D6B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cs"/>
              </a:defRPr>
            </a:pPr>
            <a:endParaRPr lang="ko-KR"/>
          </a:p>
        </c:txPr>
        <c:crossAx val="1532004591"/>
        <c:crosses val="autoZero"/>
        <c:auto val="1"/>
        <c:lblAlgn val="ctr"/>
        <c:lblOffset val="100"/>
        <c:noMultiLvlLbl val="0"/>
      </c:catAx>
      <c:valAx>
        <c:axId val="1532004591"/>
        <c:scaling>
          <c:orientation val="minMax"/>
        </c:scaling>
        <c:delete val="0"/>
        <c:axPos val="l"/>
        <c:numFmt formatCode="#,##0,,,&quot;B&quot;;\-#,##0,,,&quot;B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531557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r>
              <a:rPr lang="ko-KR" altLang="en-US" sz="28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업종별 점포 수</a:t>
            </a:r>
          </a:p>
        </c:rich>
      </c:tx>
      <c:layout>
        <c:manualLayout>
          <c:xMode val="edge"/>
          <c:yMode val="edge"/>
          <c:x val="0.35439458991360273"/>
          <c:y val="8.631270754128398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Sheet3!$A$2</c:f>
              <c:strCache>
                <c:ptCount val="1"/>
                <c:pt idx="0">
                  <c:v>가구 및 가전제품</c:v>
                </c:pt>
              </c:strCache>
            </c:strRef>
          </c:tx>
          <c:spPr>
            <a:solidFill>
              <a:schemeClr val="accent6">
                <a:shade val="41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Sheet3!$B$2:$P$2</c:f>
              <c:numCache>
                <c:formatCode>#,##0</c:formatCode>
                <c:ptCount val="15"/>
                <c:pt idx="0">
                  <c:v>16385</c:v>
                </c:pt>
                <c:pt idx="1">
                  <c:v>15879</c:v>
                </c:pt>
                <c:pt idx="2">
                  <c:v>15946</c:v>
                </c:pt>
                <c:pt idx="3">
                  <c:v>19297</c:v>
                </c:pt>
                <c:pt idx="4">
                  <c:v>18214</c:v>
                </c:pt>
                <c:pt idx="5">
                  <c:v>19029</c:v>
                </c:pt>
                <c:pt idx="6">
                  <c:v>18338</c:v>
                </c:pt>
                <c:pt idx="7">
                  <c:v>18139</c:v>
                </c:pt>
                <c:pt idx="8">
                  <c:v>17490</c:v>
                </c:pt>
                <c:pt idx="9">
                  <c:v>17693</c:v>
                </c:pt>
                <c:pt idx="10">
                  <c:v>17334</c:v>
                </c:pt>
                <c:pt idx="11">
                  <c:v>17271</c:v>
                </c:pt>
                <c:pt idx="12">
                  <c:v>21727</c:v>
                </c:pt>
                <c:pt idx="13">
                  <c:v>21654</c:v>
                </c:pt>
                <c:pt idx="14">
                  <c:v>21421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E5-4C96-ABF2-3F9C291F170F}"/>
            </c:ext>
          </c:extLst>
        </c:ser>
        <c:ser>
          <c:idx val="1"/>
          <c:order val="1"/>
          <c:tx>
            <c:strRef>
              <c:f>Sheet3!$A$3</c:f>
              <c:strCache>
                <c:ptCount val="1"/>
                <c:pt idx="0">
                  <c:v>교육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Sheet3!$B$3:$P$3</c:f>
              <c:numCache>
                <c:formatCode>#,##0</c:formatCode>
                <c:ptCount val="15"/>
                <c:pt idx="0">
                  <c:v>26096</c:v>
                </c:pt>
                <c:pt idx="1">
                  <c:v>24083</c:v>
                </c:pt>
                <c:pt idx="2">
                  <c:v>25858</c:v>
                </c:pt>
                <c:pt idx="3">
                  <c:v>27304</c:v>
                </c:pt>
                <c:pt idx="4">
                  <c:v>24520</c:v>
                </c:pt>
                <c:pt idx="5">
                  <c:v>25438</c:v>
                </c:pt>
                <c:pt idx="6">
                  <c:v>25972</c:v>
                </c:pt>
                <c:pt idx="7">
                  <c:v>25097</c:v>
                </c:pt>
                <c:pt idx="8">
                  <c:v>26028</c:v>
                </c:pt>
                <c:pt idx="9">
                  <c:v>27432</c:v>
                </c:pt>
                <c:pt idx="10">
                  <c:v>27492</c:v>
                </c:pt>
                <c:pt idx="11">
                  <c:v>27250</c:v>
                </c:pt>
                <c:pt idx="12">
                  <c:v>16752</c:v>
                </c:pt>
                <c:pt idx="13">
                  <c:v>16851</c:v>
                </c:pt>
                <c:pt idx="14">
                  <c:v>16852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E5-4C96-ABF2-3F9C291F170F}"/>
            </c:ext>
          </c:extLst>
        </c:ser>
        <c:ser>
          <c:idx val="2"/>
          <c:order val="2"/>
          <c:tx>
            <c:strRef>
              <c:f>Sheet3!$A$4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Sheet3!$B$4:$P$4</c:f>
              <c:numCache>
                <c:formatCode>#,##0</c:formatCode>
                <c:ptCount val="15"/>
                <c:pt idx="0">
                  <c:v>1380</c:v>
                </c:pt>
                <c:pt idx="1">
                  <c:v>1288</c:v>
                </c:pt>
                <c:pt idx="2">
                  <c:v>1317</c:v>
                </c:pt>
                <c:pt idx="3">
                  <c:v>1242</c:v>
                </c:pt>
                <c:pt idx="4">
                  <c:v>1187</c:v>
                </c:pt>
                <c:pt idx="5">
                  <c:v>1352</c:v>
                </c:pt>
                <c:pt idx="6">
                  <c:v>1168</c:v>
                </c:pt>
                <c:pt idx="7">
                  <c:v>1133</c:v>
                </c:pt>
                <c:pt idx="8">
                  <c:v>1116</c:v>
                </c:pt>
                <c:pt idx="9">
                  <c:v>1112</c:v>
                </c:pt>
                <c:pt idx="10">
                  <c:v>1093</c:v>
                </c:pt>
                <c:pt idx="11">
                  <c:v>1038</c:v>
                </c:pt>
                <c:pt idx="12">
                  <c:v>1726</c:v>
                </c:pt>
                <c:pt idx="13">
                  <c:v>1667</c:v>
                </c:pt>
                <c:pt idx="14">
                  <c:v>1362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E5-4C96-ABF2-3F9C291F170F}"/>
            </c:ext>
          </c:extLst>
        </c:ser>
        <c:ser>
          <c:idx val="3"/>
          <c:order val="3"/>
          <c:tx>
            <c:strRef>
              <c:f>Sheet3!$A$5</c:f>
              <c:strCache>
                <c:ptCount val="1"/>
                <c:pt idx="0">
                  <c:v>생필품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Sheet3!$B$5:$P$5</c:f>
              <c:numCache>
                <c:formatCode>#,##0</c:formatCode>
                <c:ptCount val="15"/>
                <c:pt idx="0">
                  <c:v>58072</c:v>
                </c:pt>
                <c:pt idx="1">
                  <c:v>54449</c:v>
                </c:pt>
                <c:pt idx="2">
                  <c:v>57520</c:v>
                </c:pt>
                <c:pt idx="3">
                  <c:v>60177</c:v>
                </c:pt>
                <c:pt idx="4">
                  <c:v>58817</c:v>
                </c:pt>
                <c:pt idx="5">
                  <c:v>59789</c:v>
                </c:pt>
                <c:pt idx="6">
                  <c:v>59179</c:v>
                </c:pt>
                <c:pt idx="7">
                  <c:v>59228</c:v>
                </c:pt>
                <c:pt idx="8">
                  <c:v>58469</c:v>
                </c:pt>
                <c:pt idx="9">
                  <c:v>58635</c:v>
                </c:pt>
                <c:pt idx="10">
                  <c:v>58355</c:v>
                </c:pt>
                <c:pt idx="11">
                  <c:v>56661</c:v>
                </c:pt>
                <c:pt idx="12">
                  <c:v>39485</c:v>
                </c:pt>
                <c:pt idx="13">
                  <c:v>39677</c:v>
                </c:pt>
                <c:pt idx="14">
                  <c:v>39633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E5-4C96-ABF2-3F9C291F170F}"/>
            </c:ext>
          </c:extLst>
        </c:ser>
        <c:ser>
          <c:idx val="4"/>
          <c:order val="4"/>
          <c:tx>
            <c:strRef>
              <c:f>Sheet3!$A$6</c:f>
              <c:strCache>
                <c:ptCount val="1"/>
                <c:pt idx="0">
                  <c:v>서적 및 문구 </c:v>
                </c:pt>
              </c:strCache>
            </c:strRef>
          </c:tx>
          <c:spPr>
            <a:solidFill>
              <a:schemeClr val="accent6">
                <a:shade val="8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Sheet3!$B$6:$P$6</c:f>
              <c:numCache>
                <c:formatCode>#,##0</c:formatCode>
                <c:ptCount val="15"/>
                <c:pt idx="0">
                  <c:v>5120</c:v>
                </c:pt>
                <c:pt idx="1">
                  <c:v>4948</c:v>
                </c:pt>
                <c:pt idx="2">
                  <c:v>5038</c:v>
                </c:pt>
                <c:pt idx="3">
                  <c:v>5727</c:v>
                </c:pt>
                <c:pt idx="4">
                  <c:v>5429</c:v>
                </c:pt>
                <c:pt idx="5">
                  <c:v>5430</c:v>
                </c:pt>
                <c:pt idx="6">
                  <c:v>5346</c:v>
                </c:pt>
                <c:pt idx="7">
                  <c:v>5275</c:v>
                </c:pt>
                <c:pt idx="8">
                  <c:v>5118</c:v>
                </c:pt>
                <c:pt idx="9">
                  <c:v>5154</c:v>
                </c:pt>
                <c:pt idx="10">
                  <c:v>5065</c:v>
                </c:pt>
                <c:pt idx="11">
                  <c:v>4957</c:v>
                </c:pt>
                <c:pt idx="12">
                  <c:v>3843</c:v>
                </c:pt>
                <c:pt idx="13">
                  <c:v>3862</c:v>
                </c:pt>
                <c:pt idx="14">
                  <c:v>3841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E5-4C96-ABF2-3F9C291F170F}"/>
            </c:ext>
          </c:extLst>
        </c:ser>
        <c:ser>
          <c:idx val="5"/>
          <c:order val="5"/>
          <c:tx>
            <c:strRef>
              <c:f>Sheet3!$A$7</c:f>
              <c:strCache>
                <c:ptCount val="1"/>
                <c:pt idx="0">
                  <c:v>숙박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Sheet3!$B$7:$P$7</c:f>
              <c:numCache>
                <c:formatCode>#,##0</c:formatCode>
                <c:ptCount val="15"/>
                <c:pt idx="0">
                  <c:v>5737</c:v>
                </c:pt>
                <c:pt idx="1">
                  <c:v>5230</c:v>
                </c:pt>
                <c:pt idx="2">
                  <c:v>5639</c:v>
                </c:pt>
                <c:pt idx="3">
                  <c:v>5093</c:v>
                </c:pt>
                <c:pt idx="4">
                  <c:v>4778</c:v>
                </c:pt>
                <c:pt idx="5">
                  <c:v>4547</c:v>
                </c:pt>
                <c:pt idx="6">
                  <c:v>4480</c:v>
                </c:pt>
                <c:pt idx="7">
                  <c:v>4336</c:v>
                </c:pt>
                <c:pt idx="8">
                  <c:v>4151</c:v>
                </c:pt>
                <c:pt idx="9">
                  <c:v>4087</c:v>
                </c:pt>
                <c:pt idx="10">
                  <c:v>3953</c:v>
                </c:pt>
                <c:pt idx="11">
                  <c:v>3850</c:v>
                </c:pt>
                <c:pt idx="12">
                  <c:v>2843</c:v>
                </c:pt>
                <c:pt idx="13">
                  <c:v>2848</c:v>
                </c:pt>
                <c:pt idx="14">
                  <c:v>2802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E5-4C96-ABF2-3F9C291F170F}"/>
            </c:ext>
          </c:extLst>
        </c:ser>
        <c:ser>
          <c:idx val="6"/>
          <c:order val="6"/>
          <c:tx>
            <c:strRef>
              <c:f>Sheet3!$A$8</c:f>
              <c:strCache>
                <c:ptCount val="1"/>
                <c:pt idx="0">
                  <c:v>여가</c:v>
                </c:pt>
              </c:strCache>
            </c:strRef>
          </c:tx>
          <c:spPr>
            <a:solidFill>
              <a:schemeClr val="accent6">
                <a:tint val="89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Sheet3!$B$8:$P$8</c:f>
              <c:numCache>
                <c:formatCode>#,##0</c:formatCode>
                <c:ptCount val="15"/>
                <c:pt idx="0">
                  <c:v>63948</c:v>
                </c:pt>
                <c:pt idx="1">
                  <c:v>59191</c:v>
                </c:pt>
                <c:pt idx="2">
                  <c:v>64122</c:v>
                </c:pt>
                <c:pt idx="3">
                  <c:v>65666</c:v>
                </c:pt>
                <c:pt idx="4">
                  <c:v>63708</c:v>
                </c:pt>
                <c:pt idx="5">
                  <c:v>63810</c:v>
                </c:pt>
                <c:pt idx="6">
                  <c:v>58962</c:v>
                </c:pt>
                <c:pt idx="7">
                  <c:v>58975</c:v>
                </c:pt>
                <c:pt idx="8">
                  <c:v>58576</c:v>
                </c:pt>
                <c:pt idx="9">
                  <c:v>61424</c:v>
                </c:pt>
                <c:pt idx="10">
                  <c:v>60010</c:v>
                </c:pt>
                <c:pt idx="11">
                  <c:v>59164</c:v>
                </c:pt>
                <c:pt idx="12">
                  <c:v>32403</c:v>
                </c:pt>
                <c:pt idx="13">
                  <c:v>32678</c:v>
                </c:pt>
                <c:pt idx="14">
                  <c:v>32663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5E5-4C96-ABF2-3F9C291F170F}"/>
            </c:ext>
          </c:extLst>
        </c:ser>
        <c:ser>
          <c:idx val="7"/>
          <c:order val="7"/>
          <c:tx>
            <c:strRef>
              <c:f>Sheet3!$A$9</c:f>
              <c:strCache>
                <c:ptCount val="1"/>
                <c:pt idx="0">
                  <c:v>음식점</c:v>
                </c:pt>
              </c:strCache>
            </c:strRef>
          </c:tx>
          <c:spPr>
            <a:solidFill>
              <a:srgbClr val="D3610B"/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Sheet3!$B$9:$P$9</c:f>
              <c:numCache>
                <c:formatCode>#,##0</c:formatCode>
                <c:ptCount val="15"/>
                <c:pt idx="0">
                  <c:v>227894</c:v>
                </c:pt>
                <c:pt idx="1">
                  <c:v>205262</c:v>
                </c:pt>
                <c:pt idx="2">
                  <c:v>227140</c:v>
                </c:pt>
                <c:pt idx="3">
                  <c:v>230720</c:v>
                </c:pt>
                <c:pt idx="4">
                  <c:v>227147</c:v>
                </c:pt>
                <c:pt idx="5">
                  <c:v>225889</c:v>
                </c:pt>
                <c:pt idx="6">
                  <c:v>223764</c:v>
                </c:pt>
                <c:pt idx="7">
                  <c:v>221481</c:v>
                </c:pt>
                <c:pt idx="8">
                  <c:v>215725</c:v>
                </c:pt>
                <c:pt idx="9">
                  <c:v>221055</c:v>
                </c:pt>
                <c:pt idx="10">
                  <c:v>217952</c:v>
                </c:pt>
                <c:pt idx="11">
                  <c:v>212817</c:v>
                </c:pt>
                <c:pt idx="12">
                  <c:v>117988</c:v>
                </c:pt>
                <c:pt idx="13">
                  <c:v>118702</c:v>
                </c:pt>
                <c:pt idx="14">
                  <c:v>117767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5E5-4C96-ABF2-3F9C291F170F}"/>
            </c:ext>
          </c:extLst>
        </c:ser>
        <c:ser>
          <c:idx val="8"/>
          <c:order val="8"/>
          <c:tx>
            <c:strRef>
              <c:f>Sheet3!$A$10</c:f>
              <c:strCache>
                <c:ptCount val="1"/>
                <c:pt idx="0">
                  <c:v>의료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Sheet3!$B$10:$P$10</c:f>
              <c:numCache>
                <c:formatCode>#,##0</c:formatCode>
                <c:ptCount val="15"/>
                <c:pt idx="0">
                  <c:v>44911</c:v>
                </c:pt>
                <c:pt idx="1">
                  <c:v>43247</c:v>
                </c:pt>
                <c:pt idx="2">
                  <c:v>44863</c:v>
                </c:pt>
                <c:pt idx="3">
                  <c:v>46131</c:v>
                </c:pt>
                <c:pt idx="4">
                  <c:v>45893</c:v>
                </c:pt>
                <c:pt idx="5">
                  <c:v>46000</c:v>
                </c:pt>
                <c:pt idx="6">
                  <c:v>45858</c:v>
                </c:pt>
                <c:pt idx="7">
                  <c:v>45978</c:v>
                </c:pt>
                <c:pt idx="8">
                  <c:v>45785</c:v>
                </c:pt>
                <c:pt idx="9">
                  <c:v>45782</c:v>
                </c:pt>
                <c:pt idx="10">
                  <c:v>45843</c:v>
                </c:pt>
                <c:pt idx="11">
                  <c:v>45164</c:v>
                </c:pt>
                <c:pt idx="12">
                  <c:v>20748</c:v>
                </c:pt>
                <c:pt idx="13">
                  <c:v>20821</c:v>
                </c:pt>
                <c:pt idx="14">
                  <c:v>20841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E5-4C96-ABF2-3F9C291F170F}"/>
            </c:ext>
          </c:extLst>
        </c:ser>
        <c:ser>
          <c:idx val="9"/>
          <c:order val="9"/>
          <c:tx>
            <c:strRef>
              <c:f>Sheet3!$A$11</c:f>
              <c:strCache>
                <c:ptCount val="1"/>
                <c:pt idx="0">
                  <c:v>의류 및 패션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Sheet3!$B$11:$P$11</c:f>
              <c:numCache>
                <c:formatCode>#,##0</c:formatCode>
                <c:ptCount val="15"/>
                <c:pt idx="0">
                  <c:v>65386</c:v>
                </c:pt>
                <c:pt idx="1">
                  <c:v>63159</c:v>
                </c:pt>
                <c:pt idx="2">
                  <c:v>63798</c:v>
                </c:pt>
                <c:pt idx="3">
                  <c:v>69953</c:v>
                </c:pt>
                <c:pt idx="4">
                  <c:v>64262</c:v>
                </c:pt>
                <c:pt idx="5">
                  <c:v>66960</c:v>
                </c:pt>
                <c:pt idx="6">
                  <c:v>62719</c:v>
                </c:pt>
                <c:pt idx="7">
                  <c:v>61509</c:v>
                </c:pt>
                <c:pt idx="8">
                  <c:v>58511</c:v>
                </c:pt>
                <c:pt idx="9">
                  <c:v>61119</c:v>
                </c:pt>
                <c:pt idx="10">
                  <c:v>58820</c:v>
                </c:pt>
                <c:pt idx="11">
                  <c:v>58415</c:v>
                </c:pt>
                <c:pt idx="12">
                  <c:v>71405</c:v>
                </c:pt>
                <c:pt idx="13">
                  <c:v>71263</c:v>
                </c:pt>
                <c:pt idx="14">
                  <c:v>70693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5E5-4C96-ABF2-3F9C291F170F}"/>
            </c:ext>
          </c:extLst>
        </c:ser>
        <c:ser>
          <c:idx val="10"/>
          <c:order val="10"/>
          <c:tx>
            <c:strRef>
              <c:f>Sheet3!$A$12</c:f>
              <c:strCache>
                <c:ptCount val="1"/>
                <c:pt idx="0">
                  <c:v>전자상거래업</c:v>
                </c:pt>
              </c:strCache>
            </c:strRef>
          </c:tx>
          <c:spPr>
            <a:solidFill>
              <a:schemeClr val="accent6">
                <a:tint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Sheet3!$B$12:$P$12</c:f>
              <c:numCache>
                <c:formatCode>#,##0</c:formatCode>
                <c:ptCount val="15"/>
                <c:pt idx="0">
                  <c:v>2104</c:v>
                </c:pt>
                <c:pt idx="1">
                  <c:v>1997</c:v>
                </c:pt>
                <c:pt idx="2">
                  <c:v>2047</c:v>
                </c:pt>
                <c:pt idx="3">
                  <c:v>1484</c:v>
                </c:pt>
                <c:pt idx="4">
                  <c:v>1409</c:v>
                </c:pt>
                <c:pt idx="5">
                  <c:v>1351</c:v>
                </c:pt>
                <c:pt idx="6">
                  <c:v>1331</c:v>
                </c:pt>
                <c:pt idx="7">
                  <c:v>1305</c:v>
                </c:pt>
                <c:pt idx="8">
                  <c:v>1231</c:v>
                </c:pt>
                <c:pt idx="9">
                  <c:v>1276</c:v>
                </c:pt>
                <c:pt idx="10">
                  <c:v>1275</c:v>
                </c:pt>
                <c:pt idx="11">
                  <c:v>1262</c:v>
                </c:pt>
                <c:pt idx="12">
                  <c:v>4701</c:v>
                </c:pt>
                <c:pt idx="13">
                  <c:v>4717</c:v>
                </c:pt>
                <c:pt idx="14">
                  <c:v>4666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5E5-4C96-ABF2-3F9C291F1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07735311"/>
        <c:axId val="1527807647"/>
      </c:barChart>
      <c:catAx>
        <c:axId val="1407735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527807647"/>
        <c:crosses val="autoZero"/>
        <c:auto val="1"/>
        <c:lblAlgn val="ctr"/>
        <c:lblOffset val="100"/>
        <c:noMultiLvlLbl val="0"/>
      </c:catAx>
      <c:valAx>
        <c:axId val="1527807647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407735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r>
              <a:rPr lang="ko-KR" altLang="en-US" sz="28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연도별 음식점</a:t>
            </a:r>
            <a:r>
              <a:rPr lang="ko-KR" altLang="en-US" sz="2800" baseline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매출건수 추이</a:t>
            </a:r>
            <a:endParaRPr lang="ko-KR" altLang="en-US" sz="28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가구 및 가전제품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Sheet1!$B$3:$E$3</c:f>
              <c:numCache>
                <c:formatCode>_-* #,##0,_-</c:formatCode>
                <c:ptCount val="4"/>
                <c:pt idx="0">
                  <c:v>32578924</c:v>
                </c:pt>
                <c:pt idx="1">
                  <c:v>65083801</c:v>
                </c:pt>
                <c:pt idx="2">
                  <c:v>68312037</c:v>
                </c:pt>
                <c:pt idx="3">
                  <c:v>63511883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C4-47F5-B588-FA141A626167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교육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Sheet1!$B$4:$E$4</c:f>
              <c:numCache>
                <c:formatCode>_-* #,##0,_-</c:formatCode>
                <c:ptCount val="4"/>
                <c:pt idx="0">
                  <c:v>7388230</c:v>
                </c:pt>
                <c:pt idx="1">
                  <c:v>7353246</c:v>
                </c:pt>
                <c:pt idx="2">
                  <c:v>8390689</c:v>
                </c:pt>
                <c:pt idx="3">
                  <c:v>8303652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C4-47F5-B588-FA141A626167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기타</c:v>
                </c:pt>
              </c:strCache>
            </c:strRef>
          </c:tx>
          <c:spPr>
            <a:ln w="28575" cap="rnd">
              <a:solidFill>
                <a:schemeClr val="dk1">
                  <a:tint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75000"/>
                </a:schemeClr>
              </a:solidFill>
              <a:ln w="9525">
                <a:solidFill>
                  <a:schemeClr val="dk1">
                    <a:tint val="75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Sheet1!$B$5:$E$5</c:f>
              <c:numCache>
                <c:formatCode>_-* #,##0,_-</c:formatCode>
                <c:ptCount val="4"/>
                <c:pt idx="0">
                  <c:v>2380192</c:v>
                </c:pt>
                <c:pt idx="1">
                  <c:v>2245694</c:v>
                </c:pt>
                <c:pt idx="2">
                  <c:v>2405089</c:v>
                </c:pt>
                <c:pt idx="3">
                  <c:v>2208627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C4-47F5-B588-FA141A626167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생필품</c:v>
                </c:pt>
              </c:strCache>
            </c:strRef>
          </c:tx>
          <c:spPr>
            <a:ln w="28575" cap="rnd">
              <a:solidFill>
                <a:schemeClr val="dk1">
                  <a:tint val="9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98500"/>
                </a:schemeClr>
              </a:solidFill>
              <a:ln w="9525">
                <a:solidFill>
                  <a:schemeClr val="dk1">
                    <a:tint val="985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Sheet1!$B$6:$E$6</c:f>
              <c:numCache>
                <c:formatCode>_-* #,##0,_-</c:formatCode>
                <c:ptCount val="4"/>
                <c:pt idx="0">
                  <c:v>1095843807</c:v>
                </c:pt>
                <c:pt idx="1">
                  <c:v>1142663193</c:v>
                </c:pt>
                <c:pt idx="2">
                  <c:v>1105517512</c:v>
                </c:pt>
                <c:pt idx="3">
                  <c:v>1121151892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AC4-47F5-B588-FA141A626167}"/>
            </c:ext>
          </c:extLst>
        </c:ser>
        <c:ser>
          <c:idx val="4"/>
          <c:order val="4"/>
          <c:tx>
            <c:strRef>
              <c:f>Sheet1!$A$7</c:f>
              <c:strCache>
                <c:ptCount val="1"/>
                <c:pt idx="0">
                  <c:v>서적 및 문구</c:v>
                </c:pt>
              </c:strCache>
            </c:strRef>
          </c:tx>
          <c:spPr>
            <a:ln w="28575" cap="rnd">
              <a:solidFill>
                <a:schemeClr val="dk1">
                  <a:tint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30000"/>
                </a:schemeClr>
              </a:solidFill>
              <a:ln w="9525">
                <a:solidFill>
                  <a:schemeClr val="dk1">
                    <a:tint val="30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Sheet1!$B$7:$E$7</c:f>
              <c:numCache>
                <c:formatCode>_-* #,##0,_-</c:formatCode>
                <c:ptCount val="4"/>
                <c:pt idx="0">
                  <c:v>43324511</c:v>
                </c:pt>
                <c:pt idx="1">
                  <c:v>55737726</c:v>
                </c:pt>
                <c:pt idx="2">
                  <c:v>52899515</c:v>
                </c:pt>
                <c:pt idx="3">
                  <c:v>49930646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AC4-47F5-B588-FA141A626167}"/>
            </c:ext>
          </c:extLst>
        </c:ser>
        <c:ser>
          <c:idx val="5"/>
          <c:order val="5"/>
          <c:tx>
            <c:strRef>
              <c:f>Sheet1!$A$8</c:f>
              <c:strCache>
                <c:ptCount val="1"/>
                <c:pt idx="0">
                  <c:v>숙박</c:v>
                </c:pt>
              </c:strCache>
            </c:strRef>
          </c:tx>
          <c:spPr>
            <a:ln w="28575" cap="rnd">
              <a:solidFill>
                <a:schemeClr val="dk1">
                  <a:tint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60000"/>
                </a:schemeClr>
              </a:solidFill>
              <a:ln w="9525">
                <a:solidFill>
                  <a:schemeClr val="dk1">
                    <a:tint val="60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Sheet1!$B$8:$E$8</c:f>
              <c:numCache>
                <c:formatCode>_-* #,##0,_-</c:formatCode>
                <c:ptCount val="4"/>
                <c:pt idx="0">
                  <c:v>7315115</c:v>
                </c:pt>
                <c:pt idx="1">
                  <c:v>5397949</c:v>
                </c:pt>
                <c:pt idx="2">
                  <c:v>6205919</c:v>
                </c:pt>
                <c:pt idx="3">
                  <c:v>4610342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AC4-47F5-B588-FA141A626167}"/>
            </c:ext>
          </c:extLst>
        </c:ser>
        <c:ser>
          <c:idx val="6"/>
          <c:order val="6"/>
          <c:tx>
            <c:strRef>
              <c:f>Sheet1!$A$9</c:f>
              <c:strCache>
                <c:ptCount val="1"/>
                <c:pt idx="0">
                  <c:v>여가</c:v>
                </c:pt>
              </c:strCache>
            </c:strRef>
          </c:tx>
          <c:spPr>
            <a:ln w="28575" cap="rnd">
              <a:solidFill>
                <a:schemeClr val="dk1">
                  <a:tint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0000"/>
                </a:schemeClr>
              </a:solidFill>
              <a:ln w="9525">
                <a:solidFill>
                  <a:schemeClr val="dk1">
                    <a:tint val="80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Sheet1!$B$9:$E$9</c:f>
              <c:numCache>
                <c:formatCode>_-* #,##0,_-</c:formatCode>
                <c:ptCount val="4"/>
                <c:pt idx="0">
                  <c:v>129310605</c:v>
                </c:pt>
                <c:pt idx="1">
                  <c:v>120111500</c:v>
                </c:pt>
                <c:pt idx="2">
                  <c:v>97771280</c:v>
                </c:pt>
                <c:pt idx="3">
                  <c:v>96668755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AC4-47F5-B588-FA141A626167}"/>
            </c:ext>
          </c:extLst>
        </c:ser>
        <c:ser>
          <c:idx val="7"/>
          <c:order val="7"/>
          <c:tx>
            <c:strRef>
              <c:f>Sheet1!$A$10</c:f>
              <c:strCache>
                <c:ptCount val="1"/>
                <c:pt idx="0">
                  <c:v>음식점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Sheet1!$B$10:$E$10</c:f>
              <c:numCache>
                <c:formatCode>_-* #,##0,_-</c:formatCode>
                <c:ptCount val="4"/>
                <c:pt idx="0">
                  <c:v>1011802351</c:v>
                </c:pt>
                <c:pt idx="1">
                  <c:v>935478639</c:v>
                </c:pt>
                <c:pt idx="2">
                  <c:v>835133563</c:v>
                </c:pt>
                <c:pt idx="3">
                  <c:v>898882235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AC4-47F5-B588-FA141A626167}"/>
            </c:ext>
          </c:extLst>
        </c:ser>
        <c:ser>
          <c:idx val="8"/>
          <c:order val="8"/>
          <c:tx>
            <c:strRef>
              <c:f>Sheet1!$A$11</c:f>
              <c:strCache>
                <c:ptCount val="1"/>
                <c:pt idx="0">
                  <c:v>의료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Sheet1!$B$11:$E$11</c:f>
              <c:numCache>
                <c:formatCode>_-* #,##0,_-</c:formatCode>
                <c:ptCount val="4"/>
                <c:pt idx="0">
                  <c:v>320648155</c:v>
                </c:pt>
                <c:pt idx="1">
                  <c:v>353090738</c:v>
                </c:pt>
                <c:pt idx="2">
                  <c:v>300835683</c:v>
                </c:pt>
                <c:pt idx="3">
                  <c:v>345147498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AC4-47F5-B588-FA141A626167}"/>
            </c:ext>
          </c:extLst>
        </c:ser>
        <c:ser>
          <c:idx val="9"/>
          <c:order val="9"/>
          <c:tx>
            <c:strRef>
              <c:f>Sheet1!$A$12</c:f>
              <c:strCache>
                <c:ptCount val="1"/>
                <c:pt idx="0">
                  <c:v>의류 및 패션</c:v>
                </c:pt>
              </c:strCache>
            </c:strRef>
          </c:tx>
          <c:spPr>
            <a:ln w="28575" cap="rnd">
              <a:solidFill>
                <a:schemeClr val="dk1">
                  <a:tint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75000"/>
                </a:schemeClr>
              </a:solidFill>
              <a:ln w="9525">
                <a:solidFill>
                  <a:schemeClr val="dk1">
                    <a:tint val="75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Sheet1!$B$12:$E$12</c:f>
              <c:numCache>
                <c:formatCode>_-* #,##0,_-</c:formatCode>
                <c:ptCount val="4"/>
                <c:pt idx="0">
                  <c:v>149327156</c:v>
                </c:pt>
                <c:pt idx="1">
                  <c:v>121739733</c:v>
                </c:pt>
                <c:pt idx="2">
                  <c:v>117076200</c:v>
                </c:pt>
                <c:pt idx="3">
                  <c:v>95320165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AC4-47F5-B588-FA141A626167}"/>
            </c:ext>
          </c:extLst>
        </c:ser>
        <c:ser>
          <c:idx val="10"/>
          <c:order val="10"/>
          <c:tx>
            <c:strRef>
              <c:f>Sheet1!$A$13</c:f>
              <c:strCache>
                <c:ptCount val="1"/>
                <c:pt idx="0">
                  <c:v>전자상거래업</c:v>
                </c:pt>
              </c:strCache>
            </c:strRef>
          </c:tx>
          <c:spPr>
            <a:ln w="28575" cap="rnd">
              <a:solidFill>
                <a:schemeClr val="dk1">
                  <a:tint val="9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98500"/>
                </a:schemeClr>
              </a:solidFill>
              <a:ln w="9525">
                <a:solidFill>
                  <a:schemeClr val="dk1">
                    <a:tint val="985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Sheet1!$B$13:$E$13</c:f>
              <c:numCache>
                <c:formatCode>_-* #,##0,_-</c:formatCode>
                <c:ptCount val="4"/>
                <c:pt idx="0">
                  <c:v>15276218</c:v>
                </c:pt>
                <c:pt idx="1">
                  <c:v>23749360</c:v>
                </c:pt>
                <c:pt idx="2">
                  <c:v>21586061</c:v>
                </c:pt>
                <c:pt idx="3">
                  <c:v>17273255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AC4-47F5-B588-FA141A6261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742863"/>
        <c:axId val="220514991"/>
      </c:lineChart>
      <c:catAx>
        <c:axId val="21374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220514991"/>
        <c:crosses val="autoZero"/>
        <c:auto val="1"/>
        <c:lblAlgn val="ctr"/>
        <c:lblOffset val="100"/>
        <c:noMultiLvlLbl val="0"/>
      </c:catAx>
      <c:valAx>
        <c:axId val="220514991"/>
        <c:scaling>
          <c:orientation val="minMax"/>
        </c:scaling>
        <c:delete val="0"/>
        <c:axPos val="l"/>
        <c:numFmt formatCode="_-* #,##0,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21374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225950680583532E-2"/>
          <c:y val="0.22189487713925163"/>
          <c:w val="0.81859320637245925"/>
          <c:h val="0.655547520807634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숙박·음식업종 부채비율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L 2.0" panose="020B0600000101010101" pitchFamily="34" charset="-127"/>
                    <a:ea typeface="닉스곤체 L 2.0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Sheet4!$A$2:$A$4</c:f>
              <c:strCache>
                <c:ptCount val="3"/>
                <c:pt idx="0">
                  <c:v>2020년 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Sheet4!$B$2:$B$4</c:f>
              <c:numCache>
                <c:formatCode>General</c:formatCode>
                <c:ptCount val="3"/>
                <c:pt idx="0">
                  <c:v>168.68</c:v>
                </c:pt>
                <c:pt idx="1">
                  <c:v>200.24</c:v>
                </c:pt>
                <c:pt idx="2">
                  <c:v>216.08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CF-4E94-983B-00F30864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7628127"/>
        <c:axId val="1273591167"/>
      </c:barChart>
      <c:catAx>
        <c:axId val="1407628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273591167"/>
        <c:crosses val="autoZero"/>
        <c:auto val="1"/>
        <c:lblAlgn val="ctr"/>
        <c:lblOffset val="100"/>
        <c:noMultiLvlLbl val="0"/>
      </c:catAx>
      <c:valAx>
        <c:axId val="12735911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407628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닉스곤체 L 2.0" panose="020B0600000101010101" pitchFamily="34" charset="-127"/>
          <a:ea typeface="닉스곤체 L 2.0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r>
              <a:rPr lang="ko-KR" sz="2400"/>
              <a:t>상위 </a:t>
            </a:r>
            <a:r>
              <a:rPr lang="en-US" sz="2400"/>
              <a:t>Top10 </a:t>
            </a:r>
            <a:r>
              <a:rPr lang="ko-KR" sz="2400"/>
              <a:t>매출건수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'매출건수, 점포수 top 10'!$B$1</c:f>
              <c:strCache>
                <c:ptCount val="1"/>
                <c:pt idx="0">
                  <c:v>2020 매출 건수 변화</c:v>
                </c:pt>
              </c:strCache>
            </c:strRef>
          </c:tx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'매출건수, 점포수 top 10'!$A$2:$A$11</c:f>
              <c:strCache>
                <c:ptCount val="10"/>
                <c:pt idx="0">
                  <c:v>서교동</c:v>
                </c:pt>
                <c:pt idx="1">
                  <c:v>종로1.2.3.4가동</c:v>
                </c:pt>
                <c:pt idx="2">
                  <c:v>역삼제1동</c:v>
                </c:pt>
                <c:pt idx="3">
                  <c:v>서초제2동</c:v>
                </c:pt>
                <c:pt idx="4">
                  <c:v>삼성제2동</c:v>
                </c:pt>
                <c:pt idx="5">
                  <c:v>소공동</c:v>
                </c:pt>
                <c:pt idx="6">
                  <c:v>신촌동</c:v>
                </c:pt>
                <c:pt idx="7">
                  <c:v>여의동</c:v>
                </c:pt>
                <c:pt idx="8">
                  <c:v>논현제1동</c:v>
                </c:pt>
                <c:pt idx="9">
                  <c:v>명동</c:v>
                </c:pt>
              </c:strCache>
            </c:strRef>
          </c:cat>
          <c:val>
            <c:numRef>
              <c:f>'매출건수, 점포수 top 10'!$B$2:$B$11</c:f>
              <c:numCache>
                <c:formatCode>General</c:formatCode>
                <c:ptCount val="10"/>
                <c:pt idx="0">
                  <c:v>-0.2</c:v>
                </c:pt>
                <c:pt idx="1">
                  <c:v>-0.18</c:v>
                </c:pt>
                <c:pt idx="2">
                  <c:v>0.06</c:v>
                </c:pt>
                <c:pt idx="3">
                  <c:v>-0.12</c:v>
                </c:pt>
                <c:pt idx="4">
                  <c:v>0</c:v>
                </c:pt>
                <c:pt idx="5">
                  <c:v>-0.14000000000000001</c:v>
                </c:pt>
                <c:pt idx="6">
                  <c:v>-0.3</c:v>
                </c:pt>
                <c:pt idx="7">
                  <c:v>0.23</c:v>
                </c:pt>
                <c:pt idx="8">
                  <c:v>-7.0000000000000007E-2</c:v>
                </c:pt>
                <c:pt idx="9">
                  <c:v>-0.05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12-435B-A1F5-2E7FCFFCEA35}"/>
            </c:ext>
          </c:extLst>
        </c:ser>
        <c:ser>
          <c:idx val="1"/>
          <c:order val="1"/>
          <c:tx>
            <c:strRef>
              <c:f>'매출건수, 점포수 top 10'!$C$1</c:f>
              <c:strCache>
                <c:ptCount val="1"/>
                <c:pt idx="0">
                  <c:v>2021 매출 건수 변화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'매출건수, 점포수 top 10'!$A$2:$A$11</c:f>
              <c:strCache>
                <c:ptCount val="10"/>
                <c:pt idx="0">
                  <c:v>서교동</c:v>
                </c:pt>
                <c:pt idx="1">
                  <c:v>종로1.2.3.4가동</c:v>
                </c:pt>
                <c:pt idx="2">
                  <c:v>역삼제1동</c:v>
                </c:pt>
                <c:pt idx="3">
                  <c:v>서초제2동</c:v>
                </c:pt>
                <c:pt idx="4">
                  <c:v>삼성제2동</c:v>
                </c:pt>
                <c:pt idx="5">
                  <c:v>소공동</c:v>
                </c:pt>
                <c:pt idx="6">
                  <c:v>신촌동</c:v>
                </c:pt>
                <c:pt idx="7">
                  <c:v>여의동</c:v>
                </c:pt>
                <c:pt idx="8">
                  <c:v>논현제1동</c:v>
                </c:pt>
                <c:pt idx="9">
                  <c:v>명동</c:v>
                </c:pt>
              </c:strCache>
            </c:strRef>
          </c:cat>
          <c:val>
            <c:numRef>
              <c:f>'매출건수, 점포수 top 10'!$C$2:$C$11</c:f>
              <c:numCache>
                <c:formatCode>General</c:formatCode>
                <c:ptCount val="10"/>
                <c:pt idx="0">
                  <c:v>-0.21</c:v>
                </c:pt>
                <c:pt idx="1">
                  <c:v>-0.12</c:v>
                </c:pt>
                <c:pt idx="2">
                  <c:v>-0.08</c:v>
                </c:pt>
                <c:pt idx="3">
                  <c:v>-0.24</c:v>
                </c:pt>
                <c:pt idx="4">
                  <c:v>-0.15</c:v>
                </c:pt>
                <c:pt idx="5">
                  <c:v>-0.05</c:v>
                </c:pt>
                <c:pt idx="6">
                  <c:v>-0.25</c:v>
                </c:pt>
                <c:pt idx="7">
                  <c:v>-0.06</c:v>
                </c:pt>
                <c:pt idx="8">
                  <c:v>-0.23</c:v>
                </c:pt>
                <c:pt idx="9">
                  <c:v>-0.23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12-435B-A1F5-2E7FCFFCEA35}"/>
            </c:ext>
          </c:extLst>
        </c:ser>
        <c:ser>
          <c:idx val="2"/>
          <c:order val="2"/>
          <c:tx>
            <c:strRef>
              <c:f>'매출건수, 점포수 top 10'!$D$1</c:f>
              <c:strCache>
                <c:ptCount val="1"/>
                <c:pt idx="0">
                  <c:v>2022 매출 건수 변화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'매출건수, 점포수 top 10'!$A$2:$A$11</c:f>
              <c:strCache>
                <c:ptCount val="10"/>
                <c:pt idx="0">
                  <c:v>서교동</c:v>
                </c:pt>
                <c:pt idx="1">
                  <c:v>종로1.2.3.4가동</c:v>
                </c:pt>
                <c:pt idx="2">
                  <c:v>역삼제1동</c:v>
                </c:pt>
                <c:pt idx="3">
                  <c:v>서초제2동</c:v>
                </c:pt>
                <c:pt idx="4">
                  <c:v>삼성제2동</c:v>
                </c:pt>
                <c:pt idx="5">
                  <c:v>소공동</c:v>
                </c:pt>
                <c:pt idx="6">
                  <c:v>신촌동</c:v>
                </c:pt>
                <c:pt idx="7">
                  <c:v>여의동</c:v>
                </c:pt>
                <c:pt idx="8">
                  <c:v>논현제1동</c:v>
                </c:pt>
                <c:pt idx="9">
                  <c:v>명동</c:v>
                </c:pt>
              </c:strCache>
            </c:strRef>
          </c:cat>
          <c:val>
            <c:numRef>
              <c:f>'매출건수, 점포수 top 10'!$D$2:$D$11</c:f>
              <c:numCache>
                <c:formatCode>General</c:formatCode>
                <c:ptCount val="10"/>
                <c:pt idx="0">
                  <c:v>0.21</c:v>
                </c:pt>
                <c:pt idx="1">
                  <c:v>0.19</c:v>
                </c:pt>
                <c:pt idx="2">
                  <c:v>0.05</c:v>
                </c:pt>
                <c:pt idx="3">
                  <c:v>0.1</c:v>
                </c:pt>
                <c:pt idx="4">
                  <c:v>0</c:v>
                </c:pt>
                <c:pt idx="5">
                  <c:v>0.15</c:v>
                </c:pt>
                <c:pt idx="6">
                  <c:v>0.14000000000000001</c:v>
                </c:pt>
                <c:pt idx="7">
                  <c:v>-0.02</c:v>
                </c:pt>
                <c:pt idx="8">
                  <c:v>0.14000000000000001</c:v>
                </c:pt>
                <c:pt idx="9">
                  <c:v>0.24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812-435B-A1F5-2E7FCFFCEA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6173920"/>
        <c:axId val="504844880"/>
      </c:lineChart>
      <c:catAx>
        <c:axId val="50617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504844880"/>
        <c:crosses val="autoZero"/>
        <c:auto val="1"/>
        <c:lblAlgn val="ctr"/>
        <c:lblOffset val="100"/>
        <c:noMultiLvlLbl val="0"/>
      </c:catAx>
      <c:valAx>
        <c:axId val="504844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50617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닉스곤체 L 2.0" panose="020B0600000101010101" pitchFamily="34" charset="-127"/>
          <a:ea typeface="닉스곤체 L 2.0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r>
              <a:rPr lang="ko-KR" sz="2400"/>
              <a:t>상위 </a:t>
            </a:r>
            <a:r>
              <a:rPr lang="en-US" sz="2400"/>
              <a:t>Top10 </a:t>
            </a:r>
            <a:r>
              <a:rPr lang="ko-KR" sz="2400"/>
              <a:t>점포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'매출건수, 점포수 top 10'!$E$1</c:f>
              <c:strCache>
                <c:ptCount val="1"/>
                <c:pt idx="0">
                  <c:v>2020 점포수 변화</c:v>
                </c:pt>
              </c:strCache>
            </c:strRef>
          </c:tx>
          <c:spPr>
            <a:ln w="28575" cap="rnd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'매출건수, 점포수 top 10'!$A$2:$A$11</c:f>
              <c:strCache>
                <c:ptCount val="10"/>
                <c:pt idx="0">
                  <c:v>서교동</c:v>
                </c:pt>
                <c:pt idx="1">
                  <c:v>종로1.2.3.4가동</c:v>
                </c:pt>
                <c:pt idx="2">
                  <c:v>역삼제1동</c:v>
                </c:pt>
                <c:pt idx="3">
                  <c:v>서초제2동</c:v>
                </c:pt>
                <c:pt idx="4">
                  <c:v>삼성제2동</c:v>
                </c:pt>
                <c:pt idx="5">
                  <c:v>소공동</c:v>
                </c:pt>
                <c:pt idx="6">
                  <c:v>신촌동</c:v>
                </c:pt>
                <c:pt idx="7">
                  <c:v>여의동</c:v>
                </c:pt>
                <c:pt idx="8">
                  <c:v>논현제1동</c:v>
                </c:pt>
                <c:pt idx="9">
                  <c:v>명동</c:v>
                </c:pt>
              </c:strCache>
            </c:strRef>
          </c:cat>
          <c:val>
            <c:numRef>
              <c:f>'매출건수, 점포수 top 10'!$E$2:$E$11</c:f>
              <c:numCache>
                <c:formatCode>General</c:formatCode>
                <c:ptCount val="10"/>
                <c:pt idx="0">
                  <c:v>0.03</c:v>
                </c:pt>
                <c:pt idx="1">
                  <c:v>0</c:v>
                </c:pt>
                <c:pt idx="2">
                  <c:v>0.08</c:v>
                </c:pt>
                <c:pt idx="3">
                  <c:v>-0.08</c:v>
                </c:pt>
                <c:pt idx="4">
                  <c:v>0.08</c:v>
                </c:pt>
                <c:pt idx="5">
                  <c:v>-0.16</c:v>
                </c:pt>
                <c:pt idx="6">
                  <c:v>-0.01</c:v>
                </c:pt>
                <c:pt idx="7">
                  <c:v>0.12</c:v>
                </c:pt>
                <c:pt idx="8">
                  <c:v>7.0000000000000007E-2</c:v>
                </c:pt>
                <c:pt idx="9">
                  <c:v>-0.09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AB-4549-8DFB-5800FE05F935}"/>
            </c:ext>
          </c:extLst>
        </c:ser>
        <c:ser>
          <c:idx val="1"/>
          <c:order val="1"/>
          <c:tx>
            <c:strRef>
              <c:f>'매출건수, 점포수 top 10'!$F$1</c:f>
              <c:strCache>
                <c:ptCount val="1"/>
                <c:pt idx="0">
                  <c:v>2021 점포수 변화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'매출건수, 점포수 top 10'!$A$2:$A$11</c:f>
              <c:strCache>
                <c:ptCount val="10"/>
                <c:pt idx="0">
                  <c:v>서교동</c:v>
                </c:pt>
                <c:pt idx="1">
                  <c:v>종로1.2.3.4가동</c:v>
                </c:pt>
                <c:pt idx="2">
                  <c:v>역삼제1동</c:v>
                </c:pt>
                <c:pt idx="3">
                  <c:v>서초제2동</c:v>
                </c:pt>
                <c:pt idx="4">
                  <c:v>삼성제2동</c:v>
                </c:pt>
                <c:pt idx="5">
                  <c:v>소공동</c:v>
                </c:pt>
                <c:pt idx="6">
                  <c:v>신촌동</c:v>
                </c:pt>
                <c:pt idx="7">
                  <c:v>여의동</c:v>
                </c:pt>
                <c:pt idx="8">
                  <c:v>논현제1동</c:v>
                </c:pt>
                <c:pt idx="9">
                  <c:v>명동</c:v>
                </c:pt>
              </c:strCache>
            </c:strRef>
          </c:cat>
          <c:val>
            <c:numRef>
              <c:f>'매출건수, 점포수 top 10'!$F$2:$F$11</c:f>
              <c:numCache>
                <c:formatCode>General</c:formatCode>
                <c:ptCount val="10"/>
                <c:pt idx="0">
                  <c:v>-0.06</c:v>
                </c:pt>
                <c:pt idx="1">
                  <c:v>-0.06</c:v>
                </c:pt>
                <c:pt idx="2">
                  <c:v>0</c:v>
                </c:pt>
                <c:pt idx="3">
                  <c:v>-0.44</c:v>
                </c:pt>
                <c:pt idx="4">
                  <c:v>-0.02</c:v>
                </c:pt>
                <c:pt idx="5">
                  <c:v>-0.03</c:v>
                </c:pt>
                <c:pt idx="6">
                  <c:v>-0.09</c:v>
                </c:pt>
                <c:pt idx="7">
                  <c:v>0</c:v>
                </c:pt>
                <c:pt idx="8">
                  <c:v>-0.05</c:v>
                </c:pt>
                <c:pt idx="9">
                  <c:v>-0.04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AB-4549-8DFB-5800FE05F935}"/>
            </c:ext>
          </c:extLst>
        </c:ser>
        <c:ser>
          <c:idx val="2"/>
          <c:order val="2"/>
          <c:tx>
            <c:strRef>
              <c:f>'매출건수, 점포수 top 10'!$G$1</c:f>
              <c:strCache>
                <c:ptCount val="1"/>
                <c:pt idx="0">
                  <c:v>2022 점포수 변화</c:v>
                </c:pt>
              </c:strCache>
            </c:strRef>
          </c:tx>
          <c:spPr>
            <a:ln w="28575" cap="rnd">
              <a:solidFill>
                <a:schemeClr val="accent2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'매출건수, 점포수 top 10'!$A$2:$A$11</c:f>
              <c:strCache>
                <c:ptCount val="10"/>
                <c:pt idx="0">
                  <c:v>서교동</c:v>
                </c:pt>
                <c:pt idx="1">
                  <c:v>종로1.2.3.4가동</c:v>
                </c:pt>
                <c:pt idx="2">
                  <c:v>역삼제1동</c:v>
                </c:pt>
                <c:pt idx="3">
                  <c:v>서초제2동</c:v>
                </c:pt>
                <c:pt idx="4">
                  <c:v>삼성제2동</c:v>
                </c:pt>
                <c:pt idx="5">
                  <c:v>소공동</c:v>
                </c:pt>
                <c:pt idx="6">
                  <c:v>신촌동</c:v>
                </c:pt>
                <c:pt idx="7">
                  <c:v>여의동</c:v>
                </c:pt>
                <c:pt idx="8">
                  <c:v>논현제1동</c:v>
                </c:pt>
                <c:pt idx="9">
                  <c:v>명동</c:v>
                </c:pt>
              </c:strCache>
            </c:strRef>
          </c:cat>
          <c:val>
            <c:numRef>
              <c:f>'매출건수, 점포수 top 10'!$G$2:$G$11</c:f>
              <c:numCache>
                <c:formatCode>General</c:formatCode>
                <c:ptCount val="10"/>
                <c:pt idx="0">
                  <c:v>-0.44</c:v>
                </c:pt>
                <c:pt idx="1">
                  <c:v>-0.33</c:v>
                </c:pt>
                <c:pt idx="2">
                  <c:v>-0.44</c:v>
                </c:pt>
                <c:pt idx="3">
                  <c:v>0.08</c:v>
                </c:pt>
                <c:pt idx="4">
                  <c:v>-0.46</c:v>
                </c:pt>
                <c:pt idx="5">
                  <c:v>-0.18</c:v>
                </c:pt>
                <c:pt idx="6">
                  <c:v>-0.39</c:v>
                </c:pt>
                <c:pt idx="7">
                  <c:v>-0.5</c:v>
                </c:pt>
                <c:pt idx="8">
                  <c:v>-0.43</c:v>
                </c:pt>
                <c:pt idx="9">
                  <c:v>-0.37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AB-4549-8DFB-5800FE05F9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6169744"/>
        <c:axId val="504849200"/>
      </c:lineChart>
      <c:catAx>
        <c:axId val="50616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504849200"/>
        <c:crosses val="autoZero"/>
        <c:auto val="1"/>
        <c:lblAlgn val="ctr"/>
        <c:lblOffset val="100"/>
        <c:noMultiLvlLbl val="0"/>
      </c:catAx>
      <c:valAx>
        <c:axId val="504849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50616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닉스곤체 L 2.0" panose="020B0600000101010101" pitchFamily="34" charset="-127"/>
          <a:ea typeface="닉스곤체 L 2.0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r>
              <a:rPr lang="ko-KR" altLang="en-US" sz="2400" dirty="0"/>
              <a:t>하위 </a:t>
            </a:r>
            <a:r>
              <a:rPr lang="en-US" altLang="ko-KR" sz="2400" dirty="0"/>
              <a:t>Top10 </a:t>
            </a:r>
            <a:r>
              <a:rPr lang="ko-KR" altLang="en-US" sz="2400" dirty="0"/>
              <a:t>매출건수 변화</a:t>
            </a:r>
            <a:endParaRPr lang="ko-KR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'매출건수, 점포수 bottom 10'!$B$1</c:f>
              <c:strCache>
                <c:ptCount val="1"/>
                <c:pt idx="0">
                  <c:v>2020 매출 건수 변화</c:v>
                </c:pt>
              </c:strCache>
            </c:strRef>
          </c:tx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shade val="65000"/>
                </a:schemeClr>
              </a:solidFill>
              <a:ln w="9525">
                <a:solidFill>
                  <a:schemeClr val="accent6">
                    <a:shade val="65000"/>
                  </a:schemeClr>
                </a:solidFill>
              </a:ln>
              <a:effectLst/>
            </c:spPr>
          </c:marker>
          <c:cat>
            <c:strRef>
              <c:f>'매출건수, 점포수 bottom 10'!$A$2:$A$11</c:f>
              <c:strCache>
                <c:ptCount val="10"/>
                <c:pt idx="0">
                  <c:v>위례동</c:v>
                </c:pt>
                <c:pt idx="1">
                  <c:v>잠실제4동</c:v>
                </c:pt>
                <c:pt idx="2">
                  <c:v>신정7동</c:v>
                </c:pt>
                <c:pt idx="3">
                  <c:v>쌍문제4동</c:v>
                </c:pt>
                <c:pt idx="4">
                  <c:v>이문제2동</c:v>
                </c:pt>
                <c:pt idx="5">
                  <c:v>난향동</c:v>
                </c:pt>
                <c:pt idx="6">
                  <c:v>도곡제1동</c:v>
                </c:pt>
                <c:pt idx="7">
                  <c:v>청림동</c:v>
                </c:pt>
                <c:pt idx="8">
                  <c:v>수색동</c:v>
                </c:pt>
                <c:pt idx="9">
                  <c:v>북가좌제1동</c:v>
                </c:pt>
              </c:strCache>
            </c:strRef>
          </c:cat>
          <c:val>
            <c:numRef>
              <c:f>'매출건수, 점포수 bottom 10'!$B$2:$B$11</c:f>
              <c:numCache>
                <c:formatCode>General</c:formatCode>
                <c:ptCount val="10"/>
                <c:pt idx="0">
                  <c:v>-0.05</c:v>
                </c:pt>
                <c:pt idx="1">
                  <c:v>1.36</c:v>
                </c:pt>
                <c:pt idx="2">
                  <c:v>0.52</c:v>
                </c:pt>
                <c:pt idx="3">
                  <c:v>-0.17</c:v>
                </c:pt>
                <c:pt idx="4">
                  <c:v>0.2</c:v>
                </c:pt>
                <c:pt idx="5">
                  <c:v>-0.13</c:v>
                </c:pt>
                <c:pt idx="6">
                  <c:v>-0.46</c:v>
                </c:pt>
                <c:pt idx="7">
                  <c:v>-0.02</c:v>
                </c:pt>
                <c:pt idx="8">
                  <c:v>0.78</c:v>
                </c:pt>
                <c:pt idx="9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26-4961-B21A-AA18AECB6BBB}"/>
            </c:ext>
          </c:extLst>
        </c:ser>
        <c:ser>
          <c:idx val="1"/>
          <c:order val="1"/>
          <c:tx>
            <c:strRef>
              <c:f>'매출건수, 점포수 bottom 10'!$C$1</c:f>
              <c:strCache>
                <c:ptCount val="1"/>
                <c:pt idx="0">
                  <c:v>2021 매출 건수 변화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'매출건수, 점포수 bottom 10'!$A$2:$A$11</c:f>
              <c:strCache>
                <c:ptCount val="10"/>
                <c:pt idx="0">
                  <c:v>위례동</c:v>
                </c:pt>
                <c:pt idx="1">
                  <c:v>잠실제4동</c:v>
                </c:pt>
                <c:pt idx="2">
                  <c:v>신정7동</c:v>
                </c:pt>
                <c:pt idx="3">
                  <c:v>쌍문제4동</c:v>
                </c:pt>
                <c:pt idx="4">
                  <c:v>이문제2동</c:v>
                </c:pt>
                <c:pt idx="5">
                  <c:v>난향동</c:v>
                </c:pt>
                <c:pt idx="6">
                  <c:v>도곡제1동</c:v>
                </c:pt>
                <c:pt idx="7">
                  <c:v>청림동</c:v>
                </c:pt>
                <c:pt idx="8">
                  <c:v>수색동</c:v>
                </c:pt>
                <c:pt idx="9">
                  <c:v>북가좌제1동</c:v>
                </c:pt>
              </c:strCache>
            </c:strRef>
          </c:cat>
          <c:val>
            <c:numRef>
              <c:f>'매출건수, 점포수 bottom 10'!$C$2:$C$11</c:f>
              <c:numCache>
                <c:formatCode>General</c:formatCode>
                <c:ptCount val="10"/>
                <c:pt idx="0">
                  <c:v>-0.25</c:v>
                </c:pt>
                <c:pt idx="1">
                  <c:v>-0.08</c:v>
                </c:pt>
                <c:pt idx="2">
                  <c:v>0.17</c:v>
                </c:pt>
                <c:pt idx="3">
                  <c:v>-0.15</c:v>
                </c:pt>
                <c:pt idx="4">
                  <c:v>-0.1</c:v>
                </c:pt>
                <c:pt idx="5">
                  <c:v>-0.27</c:v>
                </c:pt>
                <c:pt idx="6">
                  <c:v>0.04</c:v>
                </c:pt>
                <c:pt idx="7">
                  <c:v>1.59</c:v>
                </c:pt>
                <c:pt idx="8">
                  <c:v>0.08</c:v>
                </c:pt>
                <c:pt idx="9">
                  <c:v>-0.2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26-4961-B21A-AA18AECB6BBB}"/>
            </c:ext>
          </c:extLst>
        </c:ser>
        <c:ser>
          <c:idx val="2"/>
          <c:order val="2"/>
          <c:tx>
            <c:strRef>
              <c:f>'매출건수, 점포수 bottom 10'!$D$1</c:f>
              <c:strCache>
                <c:ptCount val="1"/>
                <c:pt idx="0">
                  <c:v>2022 매출 건수 변화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tint val="65000"/>
                </a:schemeClr>
              </a:solidFill>
              <a:ln w="9525">
                <a:solidFill>
                  <a:schemeClr val="accent6">
                    <a:tint val="65000"/>
                  </a:schemeClr>
                </a:solidFill>
              </a:ln>
              <a:effectLst/>
            </c:spPr>
          </c:marker>
          <c:cat>
            <c:strRef>
              <c:f>'매출건수, 점포수 bottom 10'!$A$2:$A$11</c:f>
              <c:strCache>
                <c:ptCount val="10"/>
                <c:pt idx="0">
                  <c:v>위례동</c:v>
                </c:pt>
                <c:pt idx="1">
                  <c:v>잠실제4동</c:v>
                </c:pt>
                <c:pt idx="2">
                  <c:v>신정7동</c:v>
                </c:pt>
                <c:pt idx="3">
                  <c:v>쌍문제4동</c:v>
                </c:pt>
                <c:pt idx="4">
                  <c:v>이문제2동</c:v>
                </c:pt>
                <c:pt idx="5">
                  <c:v>난향동</c:v>
                </c:pt>
                <c:pt idx="6">
                  <c:v>도곡제1동</c:v>
                </c:pt>
                <c:pt idx="7">
                  <c:v>청림동</c:v>
                </c:pt>
                <c:pt idx="8">
                  <c:v>수색동</c:v>
                </c:pt>
                <c:pt idx="9">
                  <c:v>북가좌제1동</c:v>
                </c:pt>
              </c:strCache>
            </c:strRef>
          </c:cat>
          <c:val>
            <c:numRef>
              <c:f>'매출건수, 점포수 bottom 10'!$D$2:$D$11</c:f>
              <c:numCache>
                <c:formatCode>General</c:formatCode>
                <c:ptCount val="10"/>
                <c:pt idx="0">
                  <c:v>0.25</c:v>
                </c:pt>
                <c:pt idx="1">
                  <c:v>-0.31</c:v>
                </c:pt>
                <c:pt idx="2">
                  <c:v>1.22</c:v>
                </c:pt>
                <c:pt idx="3">
                  <c:v>-0.19</c:v>
                </c:pt>
                <c:pt idx="4">
                  <c:v>-0.08</c:v>
                </c:pt>
                <c:pt idx="5">
                  <c:v>0.15</c:v>
                </c:pt>
                <c:pt idx="6">
                  <c:v>-0.63</c:v>
                </c:pt>
                <c:pt idx="7">
                  <c:v>-0.36</c:v>
                </c:pt>
                <c:pt idx="8">
                  <c:v>-0.15</c:v>
                </c:pt>
                <c:pt idx="9">
                  <c:v>-0.05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26-4961-B21A-AA18AECB6B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5326271"/>
        <c:axId val="1523538847"/>
      </c:lineChart>
      <c:catAx>
        <c:axId val="1295326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523538847"/>
        <c:crosses val="autoZero"/>
        <c:auto val="1"/>
        <c:lblAlgn val="ctr"/>
        <c:lblOffset val="100"/>
        <c:noMultiLvlLbl val="0"/>
      </c:catAx>
      <c:valAx>
        <c:axId val="15235388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295326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닉스곤체 L 2.0" panose="020B0600000101010101" pitchFamily="34" charset="-127"/>
          <a:ea typeface="닉스곤체 L 2.0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r>
              <a:rPr lang="ko-KR" sz="2400" dirty="0"/>
              <a:t>하위 </a:t>
            </a:r>
            <a:r>
              <a:rPr lang="en-US" sz="2400" dirty="0"/>
              <a:t>Top10 </a:t>
            </a:r>
            <a:r>
              <a:rPr lang="ko-KR" sz="2400" dirty="0"/>
              <a:t>점포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'매출건수, 점포수 bottom 10'!$E$1</c:f>
              <c:strCache>
                <c:ptCount val="1"/>
                <c:pt idx="0">
                  <c:v>2020 점포수 변화</c:v>
                </c:pt>
              </c:strCache>
            </c:strRef>
          </c:tx>
          <c:spPr>
            <a:ln w="28575" cap="rnd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65000"/>
                </a:schemeClr>
              </a:solidFill>
              <a:ln w="9525">
                <a:solidFill>
                  <a:schemeClr val="accent2">
                    <a:shade val="65000"/>
                  </a:schemeClr>
                </a:solidFill>
              </a:ln>
              <a:effectLst/>
            </c:spPr>
          </c:marker>
          <c:cat>
            <c:strRef>
              <c:f>'매출건수, 점포수 bottom 10'!$A$2:$A$11</c:f>
              <c:strCache>
                <c:ptCount val="10"/>
                <c:pt idx="0">
                  <c:v>위례동</c:v>
                </c:pt>
                <c:pt idx="1">
                  <c:v>잠실제4동</c:v>
                </c:pt>
                <c:pt idx="2">
                  <c:v>신정7동</c:v>
                </c:pt>
                <c:pt idx="3">
                  <c:v>쌍문제4동</c:v>
                </c:pt>
                <c:pt idx="4">
                  <c:v>이문제2동</c:v>
                </c:pt>
                <c:pt idx="5">
                  <c:v>난향동</c:v>
                </c:pt>
                <c:pt idx="6">
                  <c:v>도곡제1동</c:v>
                </c:pt>
                <c:pt idx="7">
                  <c:v>청림동</c:v>
                </c:pt>
                <c:pt idx="8">
                  <c:v>수색동</c:v>
                </c:pt>
                <c:pt idx="9">
                  <c:v>북가좌제1동</c:v>
                </c:pt>
              </c:strCache>
            </c:strRef>
          </c:cat>
          <c:val>
            <c:numRef>
              <c:f>'매출건수, 점포수 bottom 10'!$E$2:$E$11</c:f>
              <c:numCache>
                <c:formatCode>General</c:formatCode>
                <c:ptCount val="10"/>
                <c:pt idx="0">
                  <c:v>1</c:v>
                </c:pt>
                <c:pt idx="1">
                  <c:v>0.88</c:v>
                </c:pt>
                <c:pt idx="2">
                  <c:v>0</c:v>
                </c:pt>
                <c:pt idx="3">
                  <c:v>-0.31</c:v>
                </c:pt>
                <c:pt idx="4">
                  <c:v>-0.12</c:v>
                </c:pt>
                <c:pt idx="5">
                  <c:v>-0.28999999999999998</c:v>
                </c:pt>
                <c:pt idx="6">
                  <c:v>-0.1</c:v>
                </c:pt>
                <c:pt idx="7">
                  <c:v>0</c:v>
                </c:pt>
                <c:pt idx="8">
                  <c:v>0.08</c:v>
                </c:pt>
                <c:pt idx="9">
                  <c:v>-7.0000000000000007E-2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FE-4A06-A5B7-7CC9C1969574}"/>
            </c:ext>
          </c:extLst>
        </c:ser>
        <c:ser>
          <c:idx val="1"/>
          <c:order val="1"/>
          <c:tx>
            <c:strRef>
              <c:f>'매출건수, 점포수 bottom 10'!$F$1</c:f>
              <c:strCache>
                <c:ptCount val="1"/>
                <c:pt idx="0">
                  <c:v>2021 점포수 변화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'매출건수, 점포수 bottom 10'!$A$2:$A$11</c:f>
              <c:strCache>
                <c:ptCount val="10"/>
                <c:pt idx="0">
                  <c:v>위례동</c:v>
                </c:pt>
                <c:pt idx="1">
                  <c:v>잠실제4동</c:v>
                </c:pt>
                <c:pt idx="2">
                  <c:v>신정7동</c:v>
                </c:pt>
                <c:pt idx="3">
                  <c:v>쌍문제4동</c:v>
                </c:pt>
                <c:pt idx="4">
                  <c:v>이문제2동</c:v>
                </c:pt>
                <c:pt idx="5">
                  <c:v>난향동</c:v>
                </c:pt>
                <c:pt idx="6">
                  <c:v>도곡제1동</c:v>
                </c:pt>
                <c:pt idx="7">
                  <c:v>청림동</c:v>
                </c:pt>
                <c:pt idx="8">
                  <c:v>수색동</c:v>
                </c:pt>
                <c:pt idx="9">
                  <c:v>북가좌제1동</c:v>
                </c:pt>
              </c:strCache>
            </c:strRef>
          </c:cat>
          <c:val>
            <c:numRef>
              <c:f>'매출건수, 점포수 bottom 10'!$F$2:$F$11</c:f>
              <c:numCache>
                <c:formatCode>General</c:formatCode>
                <c:ptCount val="10"/>
                <c:pt idx="0">
                  <c:v>0.33</c:v>
                </c:pt>
                <c:pt idx="1">
                  <c:v>0.33</c:v>
                </c:pt>
                <c:pt idx="2">
                  <c:v>0</c:v>
                </c:pt>
                <c:pt idx="3">
                  <c:v>0</c:v>
                </c:pt>
                <c:pt idx="4">
                  <c:v>-0.13</c:v>
                </c:pt>
                <c:pt idx="5">
                  <c:v>0</c:v>
                </c:pt>
                <c:pt idx="6">
                  <c:v>0</c:v>
                </c:pt>
                <c:pt idx="7">
                  <c:v>0.5</c:v>
                </c:pt>
                <c:pt idx="8">
                  <c:v>7.0000000000000007E-2</c:v>
                </c:pt>
                <c:pt idx="9">
                  <c:v>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FE-4A06-A5B7-7CC9C1969574}"/>
            </c:ext>
          </c:extLst>
        </c:ser>
        <c:ser>
          <c:idx val="2"/>
          <c:order val="2"/>
          <c:tx>
            <c:strRef>
              <c:f>'매출건수, 점포수 bottom 10'!$G$1</c:f>
              <c:strCache>
                <c:ptCount val="1"/>
                <c:pt idx="0">
                  <c:v>2022 점포수 변화</c:v>
                </c:pt>
              </c:strCache>
            </c:strRef>
          </c:tx>
          <c:spPr>
            <a:ln w="28575" cap="rnd">
              <a:solidFill>
                <a:schemeClr val="accent2">
                  <a:tint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65000"/>
                </a:schemeClr>
              </a:solidFill>
              <a:ln w="9525">
                <a:solidFill>
                  <a:schemeClr val="accent2">
                    <a:tint val="65000"/>
                  </a:schemeClr>
                </a:solidFill>
              </a:ln>
              <a:effectLst/>
            </c:spPr>
          </c:marker>
          <c:cat>
            <c:strRef>
              <c:f>'매출건수, 점포수 bottom 10'!$A$2:$A$11</c:f>
              <c:strCache>
                <c:ptCount val="10"/>
                <c:pt idx="0">
                  <c:v>위례동</c:v>
                </c:pt>
                <c:pt idx="1">
                  <c:v>잠실제4동</c:v>
                </c:pt>
                <c:pt idx="2">
                  <c:v>신정7동</c:v>
                </c:pt>
                <c:pt idx="3">
                  <c:v>쌍문제4동</c:v>
                </c:pt>
                <c:pt idx="4">
                  <c:v>이문제2동</c:v>
                </c:pt>
                <c:pt idx="5">
                  <c:v>난향동</c:v>
                </c:pt>
                <c:pt idx="6">
                  <c:v>도곡제1동</c:v>
                </c:pt>
                <c:pt idx="7">
                  <c:v>청림동</c:v>
                </c:pt>
                <c:pt idx="8">
                  <c:v>수색동</c:v>
                </c:pt>
                <c:pt idx="9">
                  <c:v>북가좌제1동</c:v>
                </c:pt>
              </c:strCache>
            </c:strRef>
          </c:cat>
          <c:val>
            <c:numRef>
              <c:f>'매출건수, 점포수 bottom 10'!$G$2:$G$11</c:f>
              <c:numCache>
                <c:formatCode>General</c:formatCode>
                <c:ptCount val="10"/>
                <c:pt idx="0">
                  <c:v>-0.88</c:v>
                </c:pt>
                <c:pt idx="1">
                  <c:v>1</c:v>
                </c:pt>
                <c:pt idx="2">
                  <c:v>-0.57999999999999996</c:v>
                </c:pt>
                <c:pt idx="3">
                  <c:v>-0.44</c:v>
                </c:pt>
                <c:pt idx="4">
                  <c:v>-0.62</c:v>
                </c:pt>
                <c:pt idx="5">
                  <c:v>-0.4</c:v>
                </c:pt>
                <c:pt idx="6">
                  <c:v>-0.56000000000000005</c:v>
                </c:pt>
                <c:pt idx="7">
                  <c:v>-0.67</c:v>
                </c:pt>
                <c:pt idx="8">
                  <c:v>-0.47</c:v>
                </c:pt>
                <c:pt idx="9">
                  <c:v>-7.0000000000000007E-2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9FE-4A06-A5B7-7CC9C19695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1592975"/>
        <c:axId val="1523537887"/>
      </c:lineChart>
      <c:catAx>
        <c:axId val="1691592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523537887"/>
        <c:crosses val="autoZero"/>
        <c:auto val="1"/>
        <c:lblAlgn val="ctr"/>
        <c:lblOffset val="100"/>
        <c:noMultiLvlLbl val="0"/>
      </c:catAx>
      <c:valAx>
        <c:axId val="15235378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691592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닉스곤체 L 2.0" panose="020B0600000101010101" pitchFamily="34" charset="-127"/>
          <a:ea typeface="닉스곤체 L 2.0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E906D-7B19-4D0A-BFD1-722D6C68C9C1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055AF-EC6E-4022-B6F7-32A9F626B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96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72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41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93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972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67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113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28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30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42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7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4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000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9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52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363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239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81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28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5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05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2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98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6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71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5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34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image" Target="../media/image17.png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1.pn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9.png"/><Relationship Id="rId21" Type="http://schemas.openxmlformats.org/officeDocument/2006/relationships/image" Target="../media/image15.png"/><Relationship Id="rId7" Type="http://schemas.openxmlformats.org/officeDocument/2006/relationships/image" Target="../media/image103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1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D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62133" y="-1686551"/>
            <a:ext cx="21566153" cy="14218339"/>
            <a:chOff x="-1162133" y="-1686551"/>
            <a:chExt cx="21566153" cy="1421833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777910" y="414736"/>
              <a:ext cx="8816146" cy="1533854"/>
              <a:chOff x="10777910" y="414736"/>
              <a:chExt cx="8816146" cy="153385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800000">
                <a:off x="10777910" y="414736"/>
                <a:ext cx="8816146" cy="153385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863299" y="3576281"/>
              <a:ext cx="16191567" cy="1533854"/>
              <a:chOff x="-1863299" y="3576281"/>
              <a:chExt cx="16191567" cy="15338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800000">
                <a:off x="-1863299" y="3576281"/>
                <a:ext cx="16191567" cy="15338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39351" y="9283664"/>
              <a:ext cx="7268074" cy="1533854"/>
              <a:chOff x="13239351" y="9283664"/>
              <a:chExt cx="7268074" cy="15338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800000">
                <a:off x="13239351" y="9283664"/>
                <a:ext cx="7268074" cy="15338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836050" y="7869982"/>
              <a:ext cx="10728792" cy="1533854"/>
              <a:chOff x="2836050" y="7869982"/>
              <a:chExt cx="10728792" cy="15338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800000">
                <a:off x="2836050" y="7869982"/>
                <a:ext cx="10728792" cy="153385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031644" y="5811742"/>
            <a:ext cx="1711615" cy="1711615"/>
            <a:chOff x="8031644" y="5811742"/>
            <a:chExt cx="1711615" cy="1711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1644" y="5811742"/>
              <a:ext cx="1711615" cy="1711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8947" y="5507490"/>
            <a:ext cx="4121514" cy="4121514"/>
            <a:chOff x="9218947" y="5507490"/>
            <a:chExt cx="4121514" cy="412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8947" y="5507490"/>
              <a:ext cx="4121514" cy="41215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03155" y="2634965"/>
            <a:ext cx="4258750" cy="4258750"/>
            <a:chOff x="14103155" y="2634965"/>
            <a:chExt cx="4258750" cy="42587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03155" y="2634965"/>
              <a:ext cx="4258750" cy="42587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39380" y="7569394"/>
            <a:ext cx="1953055" cy="1953055"/>
            <a:chOff x="14939380" y="7569394"/>
            <a:chExt cx="1953055" cy="19530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39380" y="7569394"/>
              <a:ext cx="1953055" cy="19530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55488" y="1376247"/>
            <a:ext cx="3931749" cy="3931749"/>
            <a:chOff x="8955488" y="1376247"/>
            <a:chExt cx="3931749" cy="39317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5488" y="1376247"/>
              <a:ext cx="3931749" cy="39317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3134" y="3733946"/>
            <a:ext cx="931407" cy="931407"/>
            <a:chOff x="8443134" y="3733946"/>
            <a:chExt cx="931407" cy="9314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3134" y="3733946"/>
              <a:ext cx="931407" cy="9314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80895" y="-1592041"/>
            <a:ext cx="3482619" cy="3482619"/>
            <a:chOff x="15580895" y="-1592041"/>
            <a:chExt cx="3482619" cy="34826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895" y="-1592041"/>
              <a:ext cx="3482619" cy="3482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970253" y="1290654"/>
            <a:ext cx="1325263" cy="1325263"/>
            <a:chOff x="15970253" y="1290654"/>
            <a:chExt cx="1325263" cy="132526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70253" y="1290654"/>
              <a:ext cx="1325263" cy="13252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968626" y="8566219"/>
            <a:ext cx="1719496" cy="1719496"/>
            <a:chOff x="16968626" y="8566219"/>
            <a:chExt cx="1719496" cy="17194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68626" y="8566219"/>
              <a:ext cx="1719496" cy="17194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984464" y="8334853"/>
            <a:ext cx="4196934" cy="4196934"/>
            <a:chOff x="3984464" y="8334853"/>
            <a:chExt cx="4196934" cy="41969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4464" y="8334853"/>
              <a:ext cx="4196934" cy="41969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371600" y="3429000"/>
            <a:ext cx="72355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서울시 음식점  상권변화</a:t>
            </a:r>
            <a:r>
              <a:rPr lang="en-US" altLang="ko-KR" sz="6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6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시각화</a:t>
            </a:r>
            <a:endParaRPr lang="ko-KR" altLang="en-US" sz="16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259CA-5502-281F-8156-5C56DB9F7490}"/>
              </a:ext>
            </a:extLst>
          </p:cNvPr>
          <p:cNvSpPr txBox="1"/>
          <p:nvPr/>
        </p:nvSpPr>
        <p:spPr>
          <a:xfrm>
            <a:off x="1451277" y="2559903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COVID-19</a:t>
            </a:r>
            <a:r>
              <a:rPr lang="ko-KR" altLang="en-US" sz="4800" spc="-15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시기 </a:t>
            </a:r>
            <a:endParaRPr lang="en-US" altLang="ko-KR" sz="4800" spc="-15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0F231-3CFF-06C9-B112-018D066D3934}"/>
              </a:ext>
            </a:extLst>
          </p:cNvPr>
          <p:cNvSpPr txBox="1"/>
          <p:nvPr/>
        </p:nvSpPr>
        <p:spPr>
          <a:xfrm>
            <a:off x="1538191" y="9497080"/>
            <a:ext cx="723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Team. </a:t>
            </a:r>
            <a:r>
              <a:rPr lang="ko-KR" altLang="en-US" sz="2800" dirty="0" err="1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조화소영</a:t>
            </a:r>
            <a:endParaRPr lang="en-US" altLang="ko-KR" sz="28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66328">
            <a:off x="-624050" y="444917"/>
            <a:ext cx="18777913" cy="119692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926" y="2209479"/>
            <a:ext cx="15407707" cy="98210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79C7F20-4718-40FD-FE80-6CED7D8255A2}"/>
              </a:ext>
            </a:extLst>
          </p:cNvPr>
          <p:cNvSpPr txBox="1"/>
          <p:nvPr/>
        </p:nvSpPr>
        <p:spPr>
          <a:xfrm>
            <a:off x="3505200" y="5013318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#EDA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2B637CFE-9A30-119C-5B78-E75C8E5A2699}"/>
              </a:ext>
            </a:extLst>
          </p:cNvPr>
          <p:cNvGrpSpPr/>
          <p:nvPr/>
        </p:nvGrpSpPr>
        <p:grpSpPr>
          <a:xfrm flipH="1">
            <a:off x="13503934" y="1699077"/>
            <a:ext cx="3382358" cy="3040424"/>
            <a:chOff x="5918317" y="3831211"/>
            <a:chExt cx="3028373" cy="3028373"/>
          </a:xfrm>
        </p:grpSpPr>
        <p:pic>
          <p:nvPicPr>
            <p:cNvPr id="51" name="Object 19">
              <a:extLst>
                <a:ext uri="{FF2B5EF4-FFF2-40B4-BE49-F238E27FC236}">
                  <a16:creationId xmlns:a16="http://schemas.microsoft.com/office/drawing/2014/main" id="{1C4E2900-7384-D0E4-0C68-C0ADFD046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8317" y="3831211"/>
              <a:ext cx="3028373" cy="3028373"/>
            </a:xfrm>
            <a:prstGeom prst="rect">
              <a:avLst/>
            </a:prstGeom>
          </p:spPr>
        </p:pic>
      </p:grpSp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4B69EF20-9AA3-DAE3-8B9C-27AA6C00665C}"/>
              </a:ext>
            </a:extLst>
          </p:cNvPr>
          <p:cNvGrpSpPr/>
          <p:nvPr/>
        </p:nvGrpSpPr>
        <p:grpSpPr>
          <a:xfrm>
            <a:off x="6068728" y="1494162"/>
            <a:ext cx="4114800" cy="2712078"/>
            <a:chOff x="9679947" y="3705386"/>
            <a:chExt cx="3280023" cy="3280023"/>
          </a:xfrm>
        </p:grpSpPr>
        <p:pic>
          <p:nvPicPr>
            <p:cNvPr id="55" name="Object 27">
              <a:extLst>
                <a:ext uri="{FF2B5EF4-FFF2-40B4-BE49-F238E27FC236}">
                  <a16:creationId xmlns:a16="http://schemas.microsoft.com/office/drawing/2014/main" id="{E084500F-D5A3-DDDA-F6B3-7AD3239D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9947" y="3705386"/>
              <a:ext cx="3280023" cy="328002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1E636274-47CE-4843-2C76-4608D92A4342}"/>
              </a:ext>
            </a:extLst>
          </p:cNvPr>
          <p:cNvGrpSpPr/>
          <p:nvPr/>
        </p:nvGrpSpPr>
        <p:grpSpPr>
          <a:xfrm flipH="1">
            <a:off x="12399948" y="2209479"/>
            <a:ext cx="1799701" cy="2019621"/>
            <a:chOff x="12031444" y="5360090"/>
            <a:chExt cx="1167594" cy="1167594"/>
          </a:xfrm>
        </p:grpSpPr>
        <p:pic>
          <p:nvPicPr>
            <p:cNvPr id="57" name="Object 32">
              <a:extLst>
                <a:ext uri="{FF2B5EF4-FFF2-40B4-BE49-F238E27FC236}">
                  <a16:creationId xmlns:a16="http://schemas.microsoft.com/office/drawing/2014/main" id="{AFE23933-32F9-0E21-5A46-CC68BD60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1444" y="5360090"/>
              <a:ext cx="1167594" cy="1167594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1112" y="7734300"/>
            <a:ext cx="1719221" cy="14623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0" y="6417245"/>
            <a:ext cx="926672" cy="9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4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2A743-883B-40F8-4BE7-22DEDD3919FB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연도별 점포 수 변화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D8D90C-DA84-16DD-297F-E007D590806D}"/>
              </a:ext>
            </a:extLst>
          </p:cNvPr>
          <p:cNvGrpSpPr/>
          <p:nvPr/>
        </p:nvGrpSpPr>
        <p:grpSpPr>
          <a:xfrm>
            <a:off x="1777813" y="2140527"/>
            <a:ext cx="11889428" cy="7270173"/>
            <a:chOff x="2351349" y="2171700"/>
            <a:chExt cx="11889428" cy="727017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E3D105D-6458-62C4-5297-E3B8FFC0F580}"/>
                </a:ext>
              </a:extLst>
            </p:cNvPr>
            <p:cNvGrpSpPr/>
            <p:nvPr/>
          </p:nvGrpSpPr>
          <p:grpSpPr>
            <a:xfrm>
              <a:off x="2351349" y="2190326"/>
              <a:ext cx="11889428" cy="7251547"/>
              <a:chOff x="3621856" y="2400300"/>
              <a:chExt cx="11889428" cy="725154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019444F-DBF2-8D60-23CC-46763F60E4AC}"/>
                  </a:ext>
                </a:extLst>
              </p:cNvPr>
              <p:cNvGrpSpPr/>
              <p:nvPr/>
            </p:nvGrpSpPr>
            <p:grpSpPr>
              <a:xfrm>
                <a:off x="3621856" y="2400300"/>
                <a:ext cx="11889428" cy="7251547"/>
                <a:chOff x="2552700" y="682069"/>
                <a:chExt cx="13563600" cy="8902590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5B498AE2-AB65-8FD9-C8BD-CEF2377E79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47" t="55738" r="54338" b="1090"/>
                <a:stretch/>
              </p:blipFill>
              <p:spPr>
                <a:xfrm>
                  <a:off x="2582813" y="5142857"/>
                  <a:ext cx="6864398" cy="4441159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4F509BD9-3AFE-B850-7EE8-4D01ED31D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6152" t="55556" r="8933" b="1272"/>
                <a:stretch/>
              </p:blipFill>
              <p:spPr>
                <a:xfrm>
                  <a:off x="9217536" y="5143500"/>
                  <a:ext cx="6864398" cy="4441159"/>
                </a:xfrm>
                <a:prstGeom prst="rect">
                  <a:avLst/>
                </a:prstGeom>
              </p:spPr>
            </p:pic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BA30246E-27C9-5FEA-152E-9EE1004EF1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44" t="6455" r="54880" b="50372"/>
                <a:stretch/>
              </p:blipFill>
              <p:spPr>
                <a:xfrm>
                  <a:off x="2552700" y="701698"/>
                  <a:ext cx="6781800" cy="4441159"/>
                </a:xfrm>
                <a:prstGeom prst="rect">
                  <a:avLst/>
                </a:prstGeom>
              </p:spPr>
            </p:pic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86848D3-0116-79D1-83FB-19C8AD0F17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6555" t="5199" r="9071" b="50356"/>
                <a:stretch/>
              </p:blipFill>
              <p:spPr>
                <a:xfrm>
                  <a:off x="9334500" y="682069"/>
                  <a:ext cx="6781800" cy="4572000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26A647-4772-F063-8812-BC7A54C7DFE1}"/>
                  </a:ext>
                </a:extLst>
              </p:cNvPr>
              <p:cNvSpPr txBox="1"/>
              <p:nvPr/>
            </p:nvSpPr>
            <p:spPr>
              <a:xfrm>
                <a:off x="3810000" y="2428715"/>
                <a:ext cx="2393399" cy="58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defRPr sz="18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altLang="ko-KR" sz="2400" dirty="0">
                    <a:solidFill>
                      <a:srgbClr val="434343"/>
                    </a:solidFill>
                    <a:latin typeface="닉스곤체 L 2.0" panose="020B0600000101010101" pitchFamily="34" charset="-127"/>
                    <a:ea typeface="닉스곤체 L 2.0" panose="020B0600000101010101" pitchFamily="34" charset="-127"/>
                    <a:cs typeface="맑은 고딕"/>
                    <a:sym typeface="맑은 고딕"/>
                  </a:rPr>
                  <a:t>2019Y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446014-7FC2-F99A-4394-954F24B3F64F}"/>
                  </a:ext>
                </a:extLst>
              </p:cNvPr>
              <p:cNvSpPr txBox="1"/>
              <p:nvPr/>
            </p:nvSpPr>
            <p:spPr>
              <a:xfrm>
                <a:off x="3818021" y="6046232"/>
                <a:ext cx="2393399" cy="58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defRPr sz="18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altLang="ko-KR" sz="2400" dirty="0">
                    <a:solidFill>
                      <a:srgbClr val="434343"/>
                    </a:solidFill>
                    <a:latin typeface="닉스곤체 L 2.0" panose="020B0600000101010101" pitchFamily="34" charset="-127"/>
                    <a:ea typeface="닉스곤체 L 2.0" panose="020B0600000101010101" pitchFamily="34" charset="-127"/>
                    <a:cs typeface="맑은 고딕"/>
                    <a:sym typeface="맑은 고딕"/>
                  </a:rPr>
                  <a:t>2021Y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504EE7-8ACC-7968-BFAB-E82ABCA704DC}"/>
                  </a:ext>
                </a:extLst>
              </p:cNvPr>
              <p:cNvSpPr txBox="1"/>
              <p:nvPr/>
            </p:nvSpPr>
            <p:spPr>
              <a:xfrm>
                <a:off x="9765957" y="2400300"/>
                <a:ext cx="2393399" cy="58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defRPr sz="18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altLang="ko-KR" sz="2400" dirty="0">
                    <a:solidFill>
                      <a:srgbClr val="434343"/>
                    </a:solidFill>
                    <a:latin typeface="닉스곤체 L 2.0" panose="020B0600000101010101" pitchFamily="34" charset="-127"/>
                    <a:ea typeface="닉스곤체 L 2.0" panose="020B0600000101010101" pitchFamily="34" charset="-127"/>
                    <a:cs typeface="맑은 고딕"/>
                    <a:sym typeface="맑은 고딕"/>
                  </a:rPr>
                  <a:t>2020Y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381698-B9AA-3B79-8140-61B27B0BFF0D}"/>
                  </a:ext>
                </a:extLst>
              </p:cNvPr>
              <p:cNvSpPr txBox="1"/>
              <p:nvPr/>
            </p:nvSpPr>
            <p:spPr>
              <a:xfrm>
                <a:off x="9798601" y="6124393"/>
                <a:ext cx="2393399" cy="58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defRPr sz="18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altLang="ko-KR" sz="2400" dirty="0">
                    <a:solidFill>
                      <a:srgbClr val="434343"/>
                    </a:solidFill>
                    <a:latin typeface="닉스곤체 L 2.0" panose="020B0600000101010101" pitchFamily="34" charset="-127"/>
                    <a:ea typeface="닉스곤체 L 2.0" panose="020B0600000101010101" pitchFamily="34" charset="-127"/>
                    <a:cs typeface="맑은 고딕"/>
                    <a:sym typeface="맑은 고딕"/>
                  </a:rPr>
                  <a:t>2022Y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09B69F6-3D40-BE34-DB6B-C03A73E73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383" t="962" r="506" b="94444"/>
            <a:stretch/>
          </p:blipFill>
          <p:spPr>
            <a:xfrm>
              <a:off x="13001171" y="2171700"/>
              <a:ext cx="1239606" cy="47250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89127C-7330-AE81-BD1B-B24632622550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11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064BF-675A-EBEF-995C-C6788D509208}"/>
              </a:ext>
            </a:extLst>
          </p:cNvPr>
          <p:cNvSpPr txBox="1"/>
          <p:nvPr/>
        </p:nvSpPr>
        <p:spPr>
          <a:xfrm>
            <a:off x="13800473" y="4959251"/>
            <a:ext cx="4759772" cy="113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~21Y: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비슷하게 유지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22Y: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 전체적으로 색이 </a:t>
            </a:r>
            <a:r>
              <a:rPr lang="ko-KR" altLang="en-US" sz="2400" dirty="0" err="1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연해짐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3647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연도별 매출금액 변화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4A27A-998E-ED07-22AD-5D36E4A63519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12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F8EBD6-0E7B-E639-2886-DF410EDB2FB3}"/>
              </a:ext>
            </a:extLst>
          </p:cNvPr>
          <p:cNvGrpSpPr/>
          <p:nvPr/>
        </p:nvGrpSpPr>
        <p:grpSpPr>
          <a:xfrm>
            <a:off x="1925752" y="2159153"/>
            <a:ext cx="11920262" cy="7308152"/>
            <a:chOff x="2392918" y="2102548"/>
            <a:chExt cx="11920262" cy="730815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C6E7B56-70C0-F917-FA7F-48A535FC8072}"/>
                </a:ext>
              </a:extLst>
            </p:cNvPr>
            <p:cNvGrpSpPr/>
            <p:nvPr/>
          </p:nvGrpSpPr>
          <p:grpSpPr>
            <a:xfrm>
              <a:off x="2392918" y="2102548"/>
              <a:ext cx="11920262" cy="7308152"/>
              <a:chOff x="5562600" y="1863280"/>
              <a:chExt cx="11920262" cy="730815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189C23-35A6-0670-04A3-F46DF8D82516}"/>
                  </a:ext>
                </a:extLst>
              </p:cNvPr>
              <p:cNvGrpSpPr/>
              <p:nvPr/>
            </p:nvGrpSpPr>
            <p:grpSpPr>
              <a:xfrm>
                <a:off x="5562600" y="1866900"/>
                <a:ext cx="11920262" cy="7304532"/>
                <a:chOff x="1055914" y="1800898"/>
                <a:chExt cx="13224379" cy="9002578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744EFCE2-99B2-B3CB-81AB-735388DF8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5006" t="54815" r="11343" b="1482"/>
                <a:stretch/>
              </p:blipFill>
              <p:spPr>
                <a:xfrm>
                  <a:off x="7609112" y="6307676"/>
                  <a:ext cx="6671181" cy="4495800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14F4888A-0149-1F64-EF2D-8B3938345D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496" t="5577" r="55625" b="50719"/>
                <a:stretch/>
              </p:blipFill>
              <p:spPr>
                <a:xfrm>
                  <a:off x="1055914" y="1800898"/>
                  <a:ext cx="6553200" cy="4495800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53A7D383-BA5F-8FB0-E27A-7BA9731D3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4944" t="5662" r="11405" b="50634"/>
                <a:stretch/>
              </p:blipFill>
              <p:spPr>
                <a:xfrm>
                  <a:off x="7609113" y="1811876"/>
                  <a:ext cx="6671180" cy="4495800"/>
                </a:xfrm>
                <a:prstGeom prst="rect">
                  <a:avLst/>
                </a:prstGeom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A4546054-53D2-9705-DBE9-84AF3AF52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24" t="54683" r="56397" b="1614"/>
                <a:stretch/>
              </p:blipFill>
              <p:spPr>
                <a:xfrm>
                  <a:off x="1055914" y="6296698"/>
                  <a:ext cx="6553199" cy="4495800"/>
                </a:xfrm>
                <a:prstGeom prst="rect">
                  <a:avLst/>
                </a:prstGeom>
              </p:spPr>
            </p:pic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3282713-48B8-B5B3-86B1-BAB03B94C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822" t="330" r="381" b="92759"/>
              <a:stretch/>
            </p:blipFill>
            <p:spPr>
              <a:xfrm>
                <a:off x="15832733" y="1863280"/>
                <a:ext cx="1650129" cy="71092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60B1B6-85C7-0EA7-8318-3E39DE4009DB}"/>
                </a:ext>
              </a:extLst>
            </p:cNvPr>
            <p:cNvSpPr txBox="1"/>
            <p:nvPr/>
          </p:nvSpPr>
          <p:spPr>
            <a:xfrm>
              <a:off x="2539493" y="2218741"/>
              <a:ext cx="2393399" cy="58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altLang="ko-KR" sz="2400" dirty="0">
                  <a:solidFill>
                    <a:srgbClr val="434343"/>
                  </a:solidFill>
                  <a:latin typeface="닉스곤체 L 2.0" panose="020B0600000101010101" pitchFamily="34" charset="-127"/>
                  <a:ea typeface="닉스곤체 L 2.0" panose="020B0600000101010101" pitchFamily="34" charset="-127"/>
                  <a:cs typeface="맑은 고딕"/>
                  <a:sym typeface="맑은 고딕"/>
                </a:rPr>
                <a:t>2019Y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E5E202-617C-2619-C16D-F77A36591E76}"/>
                </a:ext>
              </a:extLst>
            </p:cNvPr>
            <p:cNvSpPr txBox="1"/>
            <p:nvPr/>
          </p:nvSpPr>
          <p:spPr>
            <a:xfrm>
              <a:off x="8495450" y="2190326"/>
              <a:ext cx="2393399" cy="58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altLang="ko-KR" sz="2400" dirty="0">
                  <a:solidFill>
                    <a:srgbClr val="434343"/>
                  </a:solidFill>
                  <a:latin typeface="닉스곤체 L 2.0" panose="020B0600000101010101" pitchFamily="34" charset="-127"/>
                  <a:ea typeface="닉스곤체 L 2.0" panose="020B0600000101010101" pitchFamily="34" charset="-127"/>
                  <a:cs typeface="맑은 고딕"/>
                  <a:sym typeface="맑은 고딕"/>
                </a:rPr>
                <a:t>2020Y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F6FF0F-84D6-88BC-BF61-993F5CC4B08C}"/>
                </a:ext>
              </a:extLst>
            </p:cNvPr>
            <p:cNvSpPr txBox="1"/>
            <p:nvPr/>
          </p:nvSpPr>
          <p:spPr>
            <a:xfrm>
              <a:off x="2547514" y="5836258"/>
              <a:ext cx="2393399" cy="58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altLang="ko-KR" sz="2400" dirty="0">
                  <a:solidFill>
                    <a:srgbClr val="434343"/>
                  </a:solidFill>
                  <a:latin typeface="닉스곤체 L 2.0" panose="020B0600000101010101" pitchFamily="34" charset="-127"/>
                  <a:ea typeface="닉스곤체 L 2.0" panose="020B0600000101010101" pitchFamily="34" charset="-127"/>
                  <a:cs typeface="맑은 고딕"/>
                  <a:sym typeface="맑은 고딕"/>
                </a:rPr>
                <a:t>2021Y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24CD28-B690-C6CE-E815-06C55F4AA4D5}"/>
                </a:ext>
              </a:extLst>
            </p:cNvPr>
            <p:cNvSpPr txBox="1"/>
            <p:nvPr/>
          </p:nvSpPr>
          <p:spPr>
            <a:xfrm>
              <a:off x="8528094" y="5914419"/>
              <a:ext cx="2393399" cy="58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altLang="ko-KR" sz="2400" dirty="0">
                  <a:solidFill>
                    <a:srgbClr val="434343"/>
                  </a:solidFill>
                  <a:latin typeface="닉스곤체 L 2.0" panose="020B0600000101010101" pitchFamily="34" charset="-127"/>
                  <a:ea typeface="닉스곤체 L 2.0" panose="020B0600000101010101" pitchFamily="34" charset="-127"/>
                  <a:cs typeface="맑은 고딕"/>
                  <a:sym typeface="맑은 고딕"/>
                </a:rPr>
                <a:t>2022Y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C6AF3E-AC49-161C-9A5A-1F4F98855244}"/>
              </a:ext>
            </a:extLst>
          </p:cNvPr>
          <p:cNvSpPr txBox="1"/>
          <p:nvPr/>
        </p:nvSpPr>
        <p:spPr>
          <a:xfrm>
            <a:off x="13800473" y="4959251"/>
            <a:ext cx="4759772" cy="113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매출금액의 경우 점포수에 반해 </a:t>
            </a:r>
            <a:endParaRPr lang="en-US" altLang="ko-KR" sz="2400" b="0" i="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sym typeface="맑은 고딕"/>
            </a:endParaRPr>
          </a:p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b="0" i="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sym typeface="맑은 고딕"/>
              </a:rPr>
              <a:t>  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sym typeface="맑은 고딕"/>
              </a:rPr>
              <a:t>  22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sym typeface="맑은 고딕"/>
              </a:rPr>
              <a:t>년까지 변화없이 유지 </a:t>
            </a:r>
            <a:endParaRPr lang="en-US" altLang="ko-KR" sz="2400" b="0" i="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08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889839-875A-862A-483A-31CE84B3F9CF}"/>
              </a:ext>
            </a:extLst>
          </p:cNvPr>
          <p:cNvSpPr/>
          <p:nvPr/>
        </p:nvSpPr>
        <p:spPr>
          <a:xfrm flipV="1">
            <a:off x="9601200" y="8433009"/>
            <a:ext cx="4818603" cy="447550"/>
          </a:xfrm>
          <a:prstGeom prst="rect">
            <a:avLst/>
          </a:prstGeom>
          <a:solidFill>
            <a:srgbClr val="F0B9A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C8277A-DBA9-C3AD-5ACB-AA183B22B2C5}"/>
              </a:ext>
            </a:extLst>
          </p:cNvPr>
          <p:cNvSpPr/>
          <p:nvPr/>
        </p:nvSpPr>
        <p:spPr>
          <a:xfrm flipV="1">
            <a:off x="3810000" y="8413960"/>
            <a:ext cx="1143000" cy="466600"/>
          </a:xfrm>
          <a:prstGeom prst="rect">
            <a:avLst/>
          </a:prstGeom>
          <a:solidFill>
            <a:srgbClr val="F0B9A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099D72-0AD0-0E1F-9A8D-9C7F034F1074}"/>
              </a:ext>
            </a:extLst>
          </p:cNvPr>
          <p:cNvSpPr/>
          <p:nvPr/>
        </p:nvSpPr>
        <p:spPr>
          <a:xfrm flipV="1">
            <a:off x="7620000" y="7866210"/>
            <a:ext cx="7086600" cy="466600"/>
          </a:xfrm>
          <a:prstGeom prst="rect">
            <a:avLst/>
          </a:prstGeom>
          <a:solidFill>
            <a:srgbClr val="F0B9A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2A743-883B-40F8-4BE7-22DEDD3919FB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음식점 상권규모 변화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9127C-7330-AE81-BD1B-B24632622550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13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CAEE7A-C085-40B8-908B-2945705AC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39" y="2369629"/>
            <a:ext cx="18288000" cy="51305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788F5-C9CC-7C3B-8FA4-CC58FD8F78F9}"/>
              </a:ext>
            </a:extLst>
          </p:cNvPr>
          <p:cNvSpPr txBox="1"/>
          <p:nvPr/>
        </p:nvSpPr>
        <p:spPr>
          <a:xfrm>
            <a:off x="0" y="7721520"/>
            <a:ext cx="18288000" cy="1689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음식점 매출금액은 크게 감소하지 않지만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점포수는 코로나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19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이후 점차 감소하다 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2022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년도에 급감하였으며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 </a:t>
            </a:r>
          </a:p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매출건수는 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2021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년까지 비슷하게 유지가 되다 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2022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년도에 점포수와 마찬가지로 급감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따라서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코로나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19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전후로 상권규모 타격을 살펴보기 위해 해당 변수들을 주로 살펴보기로 함 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8162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52F9D5-ECAB-F9D4-4A70-2884569E24F4}"/>
              </a:ext>
            </a:extLst>
          </p:cNvPr>
          <p:cNvSpPr/>
          <p:nvPr/>
        </p:nvSpPr>
        <p:spPr>
          <a:xfrm>
            <a:off x="0" y="2781300"/>
            <a:ext cx="18288000" cy="662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09800" y="841801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점포 수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매출건수 상위 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Top10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행정동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D440D5-4324-FAFD-000E-931411CAA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0" b="53906"/>
          <a:stretch/>
        </p:blipFill>
        <p:spPr>
          <a:xfrm>
            <a:off x="413973" y="6257646"/>
            <a:ext cx="8271071" cy="2590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61EB2F-AE90-8CFD-21D2-C36CF80B4E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69" b="5253"/>
          <a:stretch/>
        </p:blipFill>
        <p:spPr>
          <a:xfrm>
            <a:off x="8912434" y="6437297"/>
            <a:ext cx="8271071" cy="2592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EE28D-AEFE-DDC9-0FE4-79793917307D}"/>
              </a:ext>
            </a:extLst>
          </p:cNvPr>
          <p:cNvSpPr txBox="1"/>
          <p:nvPr/>
        </p:nvSpPr>
        <p:spPr>
          <a:xfrm>
            <a:off x="553572" y="2183351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2019Y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B36F9-176B-942E-DD92-7115CD18501B}"/>
              </a:ext>
            </a:extLst>
          </p:cNvPr>
          <p:cNvSpPr txBox="1"/>
          <p:nvPr/>
        </p:nvSpPr>
        <p:spPr>
          <a:xfrm>
            <a:off x="4790737" y="2171725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2020Y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AE238-CC4C-E8D0-AC1B-BEB6B044519B}"/>
              </a:ext>
            </a:extLst>
          </p:cNvPr>
          <p:cNvSpPr txBox="1"/>
          <p:nvPr/>
        </p:nvSpPr>
        <p:spPr>
          <a:xfrm>
            <a:off x="9523836" y="2127000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2021Y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83584-F49D-24C0-C155-5F592D72114B}"/>
              </a:ext>
            </a:extLst>
          </p:cNvPr>
          <p:cNvSpPr txBox="1"/>
          <p:nvPr/>
        </p:nvSpPr>
        <p:spPr>
          <a:xfrm>
            <a:off x="13761001" y="2171724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2022Y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FEF541-B981-8CDA-AA46-EFAFAE417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1" b="54413"/>
          <a:stretch/>
        </p:blipFill>
        <p:spPr>
          <a:xfrm>
            <a:off x="423912" y="3209033"/>
            <a:ext cx="8271071" cy="24856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3B571AC-EA13-A5AD-62C8-80B12EE90F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564" b="5929"/>
          <a:stretch/>
        </p:blipFill>
        <p:spPr>
          <a:xfrm>
            <a:off x="8933857" y="3158977"/>
            <a:ext cx="8617925" cy="25857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CD2BEF-F82C-6061-7F18-9B029A095753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14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60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09800" y="841801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점포 수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매출건수 상위 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Top10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행정동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9C440-1086-7264-C5B0-52E64C5202B8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15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2D40BBF-4EB6-904D-0A44-2E3DDE0D15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564997"/>
              </p:ext>
            </p:extLst>
          </p:nvPr>
        </p:nvGraphicFramePr>
        <p:xfrm>
          <a:off x="10020528" y="3155306"/>
          <a:ext cx="67056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그룹 1010">
            <a:extLst>
              <a:ext uri="{FF2B5EF4-FFF2-40B4-BE49-F238E27FC236}">
                <a16:creationId xmlns:a16="http://schemas.microsoft.com/office/drawing/2014/main" id="{150831E6-FAAA-125E-1BC1-636E24903DAB}"/>
              </a:ext>
            </a:extLst>
          </p:cNvPr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18" name="Object 31">
              <a:extLst>
                <a:ext uri="{FF2B5EF4-FFF2-40B4-BE49-F238E27FC236}">
                  <a16:creationId xmlns:a16="http://schemas.microsoft.com/office/drawing/2014/main" id="{248CE61D-70A4-E8A4-C9F4-450FD0E29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E33F862F-6F8F-5F71-7653-872994A9B9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3925715"/>
              </p:ext>
            </p:extLst>
          </p:nvPr>
        </p:nvGraphicFramePr>
        <p:xfrm>
          <a:off x="2186035" y="3238500"/>
          <a:ext cx="67056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797ADCD-7FF4-A6A4-C602-739D2134B968}"/>
              </a:ext>
            </a:extLst>
          </p:cNvPr>
          <p:cNvCxnSpPr/>
          <p:nvPr/>
        </p:nvCxnSpPr>
        <p:spPr>
          <a:xfrm>
            <a:off x="3505200" y="5295900"/>
            <a:ext cx="0" cy="1143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A898279-519F-844E-74E1-A7D06C9FDAEA}"/>
              </a:ext>
            </a:extLst>
          </p:cNvPr>
          <p:cNvCxnSpPr/>
          <p:nvPr/>
        </p:nvCxnSpPr>
        <p:spPr>
          <a:xfrm>
            <a:off x="10972800" y="4567989"/>
            <a:ext cx="0" cy="1143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45D90-5120-BFE2-B0A4-7A5BFC42F2AE}"/>
              </a:ext>
            </a:extLst>
          </p:cNvPr>
          <p:cNvSpPr/>
          <p:nvPr/>
        </p:nvSpPr>
        <p:spPr>
          <a:xfrm flipV="1">
            <a:off x="2209801" y="8902797"/>
            <a:ext cx="1600200" cy="447550"/>
          </a:xfrm>
          <a:prstGeom prst="rect">
            <a:avLst/>
          </a:prstGeom>
          <a:solidFill>
            <a:srgbClr val="F0B9A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47DA0D-9C9F-E4B9-670E-EE718A1CEFED}"/>
              </a:ext>
            </a:extLst>
          </p:cNvPr>
          <p:cNvSpPr/>
          <p:nvPr/>
        </p:nvSpPr>
        <p:spPr>
          <a:xfrm flipV="1">
            <a:off x="8091534" y="8899196"/>
            <a:ext cx="7681865" cy="447550"/>
          </a:xfrm>
          <a:prstGeom prst="rect">
            <a:avLst/>
          </a:prstGeom>
          <a:solidFill>
            <a:srgbClr val="F0B9A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8AF39-7C2A-931C-EA18-237BE8D34272}"/>
              </a:ext>
            </a:extLst>
          </p:cNvPr>
          <p:cNvSpPr txBox="1"/>
          <p:nvPr/>
        </p:nvSpPr>
        <p:spPr>
          <a:xfrm>
            <a:off x="304800" y="8769162"/>
            <a:ext cx="18288000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상위 행정동의 경우 전체적으로 각 행정동 별로 연도 변화에 따른 점포 수 및 매출건수 변화가 상대적으로 크게 나타남 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60507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52F9D5-ECAB-F9D4-4A70-2884569E24F4}"/>
              </a:ext>
            </a:extLst>
          </p:cNvPr>
          <p:cNvSpPr/>
          <p:nvPr/>
        </p:nvSpPr>
        <p:spPr>
          <a:xfrm>
            <a:off x="0" y="2781300"/>
            <a:ext cx="18288000" cy="662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09800" y="841801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점포 수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매출건수 하위 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Top10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행정동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EE28D-AEFE-DDC9-0FE4-79793917307D}"/>
              </a:ext>
            </a:extLst>
          </p:cNvPr>
          <p:cNvSpPr txBox="1"/>
          <p:nvPr/>
        </p:nvSpPr>
        <p:spPr>
          <a:xfrm>
            <a:off x="553572" y="2183351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2019Y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B36F9-176B-942E-DD92-7115CD18501B}"/>
              </a:ext>
            </a:extLst>
          </p:cNvPr>
          <p:cNvSpPr txBox="1"/>
          <p:nvPr/>
        </p:nvSpPr>
        <p:spPr>
          <a:xfrm>
            <a:off x="4790737" y="2171725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2020Y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AE238-CC4C-E8D0-AC1B-BEB6B044519B}"/>
              </a:ext>
            </a:extLst>
          </p:cNvPr>
          <p:cNvSpPr txBox="1"/>
          <p:nvPr/>
        </p:nvSpPr>
        <p:spPr>
          <a:xfrm>
            <a:off x="9523836" y="2127000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2021Y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83584-F49D-24C0-C155-5F592D72114B}"/>
              </a:ext>
            </a:extLst>
          </p:cNvPr>
          <p:cNvSpPr txBox="1"/>
          <p:nvPr/>
        </p:nvSpPr>
        <p:spPr>
          <a:xfrm>
            <a:off x="13761001" y="2171724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2022Y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000B16-D147-683A-0B16-3F16E33C9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513" b="4308"/>
          <a:stretch/>
        </p:blipFill>
        <p:spPr>
          <a:xfrm>
            <a:off x="9144000" y="6515100"/>
            <a:ext cx="9094342" cy="25206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2A9808-3596-D98B-124E-E596E9502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15" b="53906"/>
          <a:stretch/>
        </p:blipFill>
        <p:spPr>
          <a:xfrm>
            <a:off x="243566" y="6515100"/>
            <a:ext cx="9094342" cy="25206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A17B52-6A5F-1CF3-5B9A-550404240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87" b="51500"/>
          <a:stretch/>
        </p:blipFill>
        <p:spPr>
          <a:xfrm>
            <a:off x="69187" y="3206880"/>
            <a:ext cx="9074813" cy="300652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C76530-A86F-F5B1-862E-D4D5B9FB8F32}"/>
              </a:ext>
            </a:extLst>
          </p:cNvPr>
          <p:cNvGrpSpPr/>
          <p:nvPr/>
        </p:nvGrpSpPr>
        <p:grpSpPr>
          <a:xfrm>
            <a:off x="9080909" y="3278256"/>
            <a:ext cx="9074813" cy="3006526"/>
            <a:chOff x="10439400" y="3012228"/>
            <a:chExt cx="9525000" cy="31645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885DAB8-FF78-5675-8739-D6B9C4E85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7013" b="1459"/>
            <a:stretch/>
          </p:blipFill>
          <p:spPr>
            <a:xfrm>
              <a:off x="10439400" y="3012228"/>
              <a:ext cx="9525000" cy="316451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2BA433C-766B-2F78-E41D-88DA0B10CA70}"/>
                </a:ext>
              </a:extLst>
            </p:cNvPr>
            <p:cNvSpPr/>
            <p:nvPr/>
          </p:nvSpPr>
          <p:spPr>
            <a:xfrm>
              <a:off x="19583400" y="3238500"/>
              <a:ext cx="339492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6F9C440-1086-7264-C5B0-52E64C5202B8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16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01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09800" y="841801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점포 수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매출건수 하위 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Top10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행정동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9C440-1086-7264-C5B0-52E64C5202B8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17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grpSp>
        <p:nvGrpSpPr>
          <p:cNvPr id="6" name="그룹 1010">
            <a:extLst>
              <a:ext uri="{FF2B5EF4-FFF2-40B4-BE49-F238E27FC236}">
                <a16:creationId xmlns:a16="http://schemas.microsoft.com/office/drawing/2014/main" id="{150831E6-FAAA-125E-1BC1-636E24903DAB}"/>
              </a:ext>
            </a:extLst>
          </p:cNvPr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18" name="Object 31">
              <a:extLst>
                <a:ext uri="{FF2B5EF4-FFF2-40B4-BE49-F238E27FC236}">
                  <a16:creationId xmlns:a16="http://schemas.microsoft.com/office/drawing/2014/main" id="{248CE61D-70A4-E8A4-C9F4-450FD0E29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40BB5519-B0D3-CC6D-16A3-530E731CA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130419"/>
              </p:ext>
            </p:extLst>
          </p:nvPr>
        </p:nvGraphicFramePr>
        <p:xfrm>
          <a:off x="10134600" y="3238500"/>
          <a:ext cx="6845799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F83CFFD4-5BFC-0C93-3934-AD39A07F7F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709947"/>
              </p:ext>
            </p:extLst>
          </p:nvPr>
        </p:nvGraphicFramePr>
        <p:xfrm>
          <a:off x="2982805" y="3238500"/>
          <a:ext cx="6540999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80769DB-5E1E-0FA1-C8AF-B6D59530FA63}"/>
              </a:ext>
            </a:extLst>
          </p:cNvPr>
          <p:cNvCxnSpPr>
            <a:cxnSpLocks/>
          </p:cNvCxnSpPr>
          <p:nvPr/>
        </p:nvCxnSpPr>
        <p:spPr>
          <a:xfrm>
            <a:off x="4267200" y="4914900"/>
            <a:ext cx="0" cy="762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D7A9097-51A9-28F0-AA6F-8DCC144B3A28}"/>
              </a:ext>
            </a:extLst>
          </p:cNvPr>
          <p:cNvCxnSpPr/>
          <p:nvPr/>
        </p:nvCxnSpPr>
        <p:spPr>
          <a:xfrm>
            <a:off x="12115800" y="5105400"/>
            <a:ext cx="0" cy="1143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C2C360-B3A0-964E-BEB8-F9D212FE197C}"/>
              </a:ext>
            </a:extLst>
          </p:cNvPr>
          <p:cNvSpPr/>
          <p:nvPr/>
        </p:nvSpPr>
        <p:spPr>
          <a:xfrm flipV="1">
            <a:off x="2209801" y="8902797"/>
            <a:ext cx="1600200" cy="447550"/>
          </a:xfrm>
          <a:prstGeom prst="rect">
            <a:avLst/>
          </a:prstGeom>
          <a:solidFill>
            <a:srgbClr val="F0B9A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123E6E-1716-4A9B-422D-B61FF2893EB1}"/>
              </a:ext>
            </a:extLst>
          </p:cNvPr>
          <p:cNvSpPr/>
          <p:nvPr/>
        </p:nvSpPr>
        <p:spPr>
          <a:xfrm flipV="1">
            <a:off x="8077200" y="8873514"/>
            <a:ext cx="7696200" cy="447550"/>
          </a:xfrm>
          <a:prstGeom prst="rect">
            <a:avLst/>
          </a:prstGeom>
          <a:solidFill>
            <a:srgbClr val="F0B9A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625615-6C1E-A0FF-E720-FC93280A25FA}"/>
              </a:ext>
            </a:extLst>
          </p:cNvPr>
          <p:cNvSpPr txBox="1"/>
          <p:nvPr/>
        </p:nvSpPr>
        <p:spPr>
          <a:xfrm>
            <a:off x="304800" y="8769162"/>
            <a:ext cx="18288000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하위 행정동의 경우 전체적으로 각 행정동 별로 연도 변화에 따른 점포 수 및 매출건수 변화가 상대적으로 작게 나타남 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167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 err="1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산점도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50801-E7C5-252C-575C-CE573AF8C2ED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4B8521-B8AA-978C-0032-084CA910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58" y="2019300"/>
            <a:ext cx="7411500" cy="539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28E1A0-99A5-9F68-3685-A8134035E58A}"/>
              </a:ext>
            </a:extLst>
          </p:cNvPr>
          <p:cNvSpPr txBox="1"/>
          <p:nvPr/>
        </p:nvSpPr>
        <p:spPr>
          <a:xfrm>
            <a:off x="2385988" y="7414994"/>
            <a:ext cx="8109450" cy="155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19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</a:t>
            </a:r>
            <a:r>
              <a:rPr lang="ko-KR" altLang="en-US" sz="2200" u="sng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매출건수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변화율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y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매출건수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ko-KR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27BB6-0C8E-38B1-2702-959ABE481006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18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A1854-31D7-FE66-33C6-868DD0A2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038" y="2019300"/>
            <a:ext cx="7411501" cy="539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464B4-9AD8-994B-7ACD-ED57428466C3}"/>
              </a:ext>
            </a:extLst>
          </p:cNvPr>
          <p:cNvSpPr txBox="1"/>
          <p:nvPr/>
        </p:nvSpPr>
        <p:spPr>
          <a:xfrm>
            <a:off x="10110038" y="7414994"/>
            <a:ext cx="8109450" cy="104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19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</a:t>
            </a:r>
            <a:r>
              <a:rPr lang="ko-KR" altLang="en-US" sz="2200" u="sng" dirty="0" err="1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점포수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변화율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y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매출건수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E17FD-84A8-D06D-5A55-7F1553C3CCC7}"/>
              </a:ext>
            </a:extLst>
          </p:cNvPr>
          <p:cNvSpPr txBox="1"/>
          <p:nvPr/>
        </p:nvSpPr>
        <p:spPr>
          <a:xfrm>
            <a:off x="3751185" y="8193060"/>
            <a:ext cx="12974943" cy="2063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</a:pPr>
            <a:r>
              <a:rPr lang="ko-KR" altLang="en-US" sz="2200" dirty="0" err="1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행정동별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매출 건수 단위의 차이가 크고 그 수가 다양해서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y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 눈금 값을 조절해도 표현하기 어려움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</a:pP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또한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이 상태에서 군집화가 들어가면 매출건수가 무시 된 형태로 군집화 된다는 문제 발생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ko-KR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781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 err="1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산점도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50801-E7C5-252C-575C-CE573AF8C2ED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7FD0B-B567-8883-EAEF-90499D2F7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10" y="3009900"/>
            <a:ext cx="815848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25DA6-44D5-B33E-7718-B68A1F6C9907}"/>
              </a:ext>
            </a:extLst>
          </p:cNvPr>
          <p:cNvSpPr txBox="1"/>
          <p:nvPr/>
        </p:nvSpPr>
        <p:spPr>
          <a:xfrm>
            <a:off x="10744200" y="3467100"/>
            <a:ext cx="8109450" cy="358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19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매출건수 변화율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y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19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점포 수 변화율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200"/>
            </a:pP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(0,0)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지점에서 조밀하게 모여져 있어서 하나의 큰 군집과</a:t>
            </a:r>
            <a:b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</a:b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미세한 군집들이 많이 나타나 미세한 군집들을 해석하기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  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어렵고 대표성을 띄기 어려움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200"/>
            </a:pP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7E330-814B-1A64-D0A4-2097DE3314F3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19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44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445" y="5517558"/>
            <a:ext cx="19804603" cy="3087235"/>
            <a:chOff x="493053" y="5540367"/>
            <a:chExt cx="19804603" cy="30872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">
              <a:off x="493053" y="5540367"/>
              <a:ext cx="19804603" cy="30872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7353" y="1235109"/>
            <a:ext cx="6512361" cy="6512361"/>
            <a:chOff x="10297353" y="1235109"/>
            <a:chExt cx="6512361" cy="65123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7353" y="1235109"/>
              <a:ext cx="6512361" cy="65123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7445" y="6595473"/>
            <a:ext cx="931407" cy="931407"/>
            <a:chOff x="15507445" y="6595473"/>
            <a:chExt cx="931407" cy="9314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07445" y="6595473"/>
              <a:ext cx="931407" cy="931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32163" y="5778771"/>
            <a:ext cx="2200812" cy="2200812"/>
            <a:chOff x="13832163" y="5778771"/>
            <a:chExt cx="2200812" cy="22008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2163" y="5778771"/>
              <a:ext cx="2200812" cy="22008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17835" y="4146290"/>
            <a:ext cx="1993134" cy="1993134"/>
            <a:chOff x="9417835" y="4146290"/>
            <a:chExt cx="1993134" cy="19931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7835" y="4146290"/>
              <a:ext cx="1993134" cy="19931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86798" y="6879177"/>
            <a:ext cx="2169175" cy="2169175"/>
            <a:chOff x="11586798" y="6879177"/>
            <a:chExt cx="2169175" cy="21691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6798" y="6879177"/>
              <a:ext cx="2169175" cy="2169175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2209800" y="3186859"/>
            <a:ext cx="2133600" cy="1993134"/>
          </a:xfrm>
          <a:prstGeom prst="ellipse">
            <a:avLst/>
          </a:prstGeom>
          <a:solidFill>
            <a:srgbClr val="EC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28698-73A9-D23A-D004-281322B341B2}"/>
              </a:ext>
            </a:extLst>
          </p:cNvPr>
          <p:cNvSpPr txBox="1"/>
          <p:nvPr/>
        </p:nvSpPr>
        <p:spPr>
          <a:xfrm>
            <a:off x="2059486" y="926611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팀원소개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CC508-F544-26A5-E576-687ED65EC5C3}"/>
              </a:ext>
            </a:extLst>
          </p:cNvPr>
          <p:cNvSpPr txBox="1"/>
          <p:nvPr/>
        </p:nvSpPr>
        <p:spPr>
          <a:xfrm>
            <a:off x="2402823" y="2476500"/>
            <a:ext cx="180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조</a:t>
            </a:r>
            <a:r>
              <a:rPr lang="en-US" altLang="ko-KR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:</a:t>
            </a:r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현민</a:t>
            </a:r>
            <a:endParaRPr lang="ko-KR" altLang="en-US" sz="8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C3D65-1E59-D206-DF9B-86D2D44179C5}"/>
              </a:ext>
            </a:extLst>
          </p:cNvPr>
          <p:cNvSpPr txBox="1"/>
          <p:nvPr/>
        </p:nvSpPr>
        <p:spPr>
          <a:xfrm>
            <a:off x="5505677" y="2476500"/>
            <a:ext cx="180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화</a:t>
            </a:r>
            <a:r>
              <a:rPr lang="en-US" altLang="ko-KR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:</a:t>
            </a:r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정</a:t>
            </a:r>
            <a:endParaRPr lang="ko-KR" altLang="en-US" sz="8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7A9D2-7353-7A28-64A5-DB1672F4185D}"/>
              </a:ext>
            </a:extLst>
          </p:cNvPr>
          <p:cNvSpPr txBox="1"/>
          <p:nvPr/>
        </p:nvSpPr>
        <p:spPr>
          <a:xfrm>
            <a:off x="2352361" y="6119538"/>
            <a:ext cx="180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소</a:t>
            </a:r>
            <a:r>
              <a:rPr lang="en-US" altLang="ko-KR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:</a:t>
            </a:r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윤</a:t>
            </a:r>
            <a:endParaRPr lang="ko-KR" altLang="en-US" sz="8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29A1C-9DB8-F1C9-7B16-D6721F4CCBA9}"/>
              </a:ext>
            </a:extLst>
          </p:cNvPr>
          <p:cNvSpPr txBox="1"/>
          <p:nvPr/>
        </p:nvSpPr>
        <p:spPr>
          <a:xfrm>
            <a:off x="5505677" y="6195738"/>
            <a:ext cx="180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영</a:t>
            </a:r>
            <a:r>
              <a:rPr lang="en-US" altLang="ko-KR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:</a:t>
            </a:r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재</a:t>
            </a:r>
            <a:endParaRPr lang="ko-KR" altLang="en-US" sz="8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2CBB82-4AC0-B807-5424-93612C78B1A6}"/>
              </a:ext>
            </a:extLst>
          </p:cNvPr>
          <p:cNvSpPr/>
          <p:nvPr/>
        </p:nvSpPr>
        <p:spPr>
          <a:xfrm>
            <a:off x="5339389" y="3275313"/>
            <a:ext cx="2133600" cy="1993134"/>
          </a:xfrm>
          <a:prstGeom prst="ellipse">
            <a:avLst/>
          </a:prstGeom>
          <a:solidFill>
            <a:srgbClr val="EC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3414328-01C3-41B7-3443-8B65A22983B2}"/>
              </a:ext>
            </a:extLst>
          </p:cNvPr>
          <p:cNvSpPr/>
          <p:nvPr/>
        </p:nvSpPr>
        <p:spPr>
          <a:xfrm>
            <a:off x="2186073" y="6748905"/>
            <a:ext cx="2133600" cy="1993134"/>
          </a:xfrm>
          <a:prstGeom prst="ellipse">
            <a:avLst/>
          </a:prstGeom>
          <a:solidFill>
            <a:srgbClr val="EC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AB713A4-7896-3DC8-B23D-EE8238ED7FC8}"/>
              </a:ext>
            </a:extLst>
          </p:cNvPr>
          <p:cNvSpPr/>
          <p:nvPr/>
        </p:nvSpPr>
        <p:spPr>
          <a:xfrm>
            <a:off x="5341553" y="6775410"/>
            <a:ext cx="2133600" cy="1993134"/>
          </a:xfrm>
          <a:prstGeom prst="ellipse">
            <a:avLst/>
          </a:prstGeom>
          <a:solidFill>
            <a:srgbClr val="EC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7BB180-597B-5737-C892-A54CF14895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057" t="35987" r="19589" b="21049"/>
          <a:stretch/>
        </p:blipFill>
        <p:spPr>
          <a:xfrm>
            <a:off x="2162317" y="6748905"/>
            <a:ext cx="2181111" cy="2169175"/>
          </a:xfrm>
          <a:prstGeom prst="flowChartConnector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01EB411-5704-D728-4196-1BD37C0ACD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753" t="50287" r="42503" b="32515"/>
          <a:stretch/>
        </p:blipFill>
        <p:spPr>
          <a:xfrm>
            <a:off x="5338844" y="3194357"/>
            <a:ext cx="2128756" cy="2194145"/>
          </a:xfrm>
          <a:prstGeom prst="flowChartConnector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14DCF81-6847-DB6E-0092-9F14FDA9E7C6}"/>
              </a:ext>
            </a:extLst>
          </p:cNvPr>
          <p:cNvSpPr txBox="1"/>
          <p:nvPr/>
        </p:nvSpPr>
        <p:spPr>
          <a:xfrm>
            <a:off x="5313790" y="5417625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데이터 </a:t>
            </a:r>
            <a:r>
              <a:rPr lang="ko-KR" altLang="en-US" sz="1600" dirty="0" err="1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전처리</a:t>
            </a:r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en-US" altLang="ko-KR" sz="16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jhwa00787@gmail.com</a:t>
            </a:r>
            <a:endParaRPr lang="ko-KR" altLang="en-US" sz="3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C759C1-8AA1-1DAD-D5BC-3DB4447F400F}"/>
              </a:ext>
            </a:extLst>
          </p:cNvPr>
          <p:cNvSpPr txBox="1"/>
          <p:nvPr/>
        </p:nvSpPr>
        <p:spPr>
          <a:xfrm>
            <a:off x="1630927" y="8995946"/>
            <a:ext cx="3243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기획</a:t>
            </a:r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en-US" altLang="ko-KR" sz="16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passsion000000@gmail.com</a:t>
            </a:r>
            <a:endParaRPr lang="ko-KR" altLang="en-US" sz="3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352E1DD-E3FE-81CD-8A72-44F8E0E10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3283" y="6748905"/>
            <a:ext cx="2192902" cy="2169175"/>
          </a:xfrm>
          <a:prstGeom prst="flowChartConnector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3AD9508-5E56-8D89-D5F5-797A1DA49D86}"/>
              </a:ext>
            </a:extLst>
          </p:cNvPr>
          <p:cNvSpPr txBox="1"/>
          <p:nvPr/>
        </p:nvSpPr>
        <p:spPr>
          <a:xfrm>
            <a:off x="4921423" y="8995876"/>
            <a:ext cx="32438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데이터 </a:t>
            </a:r>
            <a:r>
              <a:rPr lang="ko-KR" altLang="en-US" sz="1600" dirty="0" err="1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전처리</a:t>
            </a:r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시각화</a:t>
            </a:r>
            <a:endParaRPr lang="en-US" altLang="ko-KR" sz="16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00.derella@gmail.com</a:t>
            </a:r>
          </a:p>
          <a:p>
            <a:pPr algn="ctr"/>
            <a:endParaRPr lang="ko-KR" altLang="en-US" sz="3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F91EF9-43FB-4F48-1FED-A15CFB91F384}"/>
              </a:ext>
            </a:extLst>
          </p:cNvPr>
          <p:cNvSpPr txBox="1"/>
          <p:nvPr/>
        </p:nvSpPr>
        <p:spPr>
          <a:xfrm>
            <a:off x="1859286" y="5414546"/>
            <a:ext cx="301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데이터 </a:t>
            </a:r>
            <a:r>
              <a:rPr lang="ko-KR" altLang="en-US" sz="1600" dirty="0" err="1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전처리</a:t>
            </a:r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시각화</a:t>
            </a:r>
            <a:endParaRPr lang="en-US" altLang="ko-KR" sz="16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galaxyeunha0530@gmail.com</a:t>
            </a:r>
            <a:endParaRPr lang="ko-KR" altLang="en-US" sz="3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C33B3CA-15A1-D09F-8595-DF14FAAB7F8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504" b="7593"/>
          <a:stretch/>
        </p:blipFill>
        <p:spPr>
          <a:xfrm>
            <a:off x="2228682" y="3121658"/>
            <a:ext cx="2192901" cy="2174242"/>
          </a:xfrm>
          <a:prstGeom prst="flowChartConnector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72F55-6682-FE8D-72AB-DCB10F6F7A36}"/>
              </a:ext>
            </a:extLst>
          </p:cNvPr>
          <p:cNvSpPr txBox="1"/>
          <p:nvPr/>
        </p:nvSpPr>
        <p:spPr>
          <a:xfrm>
            <a:off x="3571945" y="4814797"/>
            <a:ext cx="176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Actor</a:t>
            </a:r>
            <a:endParaRPr lang="ko-KR" altLang="en-US" sz="9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4663D-3AAD-7398-4C2D-43E8556AE8D1}"/>
              </a:ext>
            </a:extLst>
          </p:cNvPr>
          <p:cNvSpPr txBox="1"/>
          <p:nvPr/>
        </p:nvSpPr>
        <p:spPr>
          <a:xfrm>
            <a:off x="6803260" y="4852989"/>
            <a:ext cx="176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PM</a:t>
            </a:r>
            <a:endParaRPr lang="ko-KR" altLang="en-US" sz="9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524F9-0965-FA04-B74C-B1AE03182268}"/>
              </a:ext>
            </a:extLst>
          </p:cNvPr>
          <p:cNvSpPr txBox="1"/>
          <p:nvPr/>
        </p:nvSpPr>
        <p:spPr>
          <a:xfrm>
            <a:off x="3607244" y="8409178"/>
            <a:ext cx="176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Actor</a:t>
            </a:r>
            <a:endParaRPr lang="ko-KR" altLang="en-US" sz="9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B2F71-8013-EA56-C768-7746B69F88B3}"/>
              </a:ext>
            </a:extLst>
          </p:cNvPr>
          <p:cNvSpPr txBox="1"/>
          <p:nvPr/>
        </p:nvSpPr>
        <p:spPr>
          <a:xfrm>
            <a:off x="6688785" y="8420100"/>
            <a:ext cx="176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Actor</a:t>
            </a:r>
            <a:endParaRPr lang="ko-KR" altLang="en-US" sz="9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5FD95-6DA5-97AD-1FBE-D9C17A42C8E4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 err="1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산점도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50801-E7C5-252C-575C-CE573AF8C2ED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7088A-810F-60A4-3949-02EC20D8D4E5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27070-A45B-3CE1-0140-501949D7549E}"/>
              </a:ext>
            </a:extLst>
          </p:cNvPr>
          <p:cNvSpPr txBox="1"/>
          <p:nvPr/>
        </p:nvSpPr>
        <p:spPr>
          <a:xfrm>
            <a:off x="10591800" y="3101340"/>
            <a:ext cx="8109450" cy="4603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19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</a:t>
            </a:r>
            <a:r>
              <a:rPr lang="ko-KR" altLang="en-US" sz="2200" u="sng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 수 변화율</a:t>
            </a:r>
            <a:endParaRPr lang="en-US" altLang="ko-KR" sz="2200" u="sng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y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점포 수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ko-KR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</a:pP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대체적으로 점포 수 및 전년 대비 </a:t>
            </a:r>
            <a:r>
              <a:rPr lang="ko-KR" altLang="en-US" sz="2200" dirty="0" err="1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점포수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변화율이 평균 값에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  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모여 있긴 하지만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앞서 살펴본 변수 간의 </a:t>
            </a:r>
            <a:r>
              <a:rPr lang="ko-KR" altLang="en-US" sz="2200" dirty="0" err="1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산점도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  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그래프와 비교했을 때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</a:pP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점포수가 많으면서 전년 대비 점포 수 변화율이 높은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  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행정동부터 점포수가 적으면서 점포 수 변화율이 적은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  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행정동까지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고루 분포되어 있음   </a:t>
            </a:r>
            <a:endParaRPr lang="ko-KR" altLang="en-US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C820F5A-F43D-3E59-3436-FC359479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10" y="3086100"/>
            <a:ext cx="806262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99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 err="1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산점도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50801-E7C5-252C-575C-CE573AF8C2ED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7088A-810F-60A4-3949-02EC20D8D4E5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21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27070-A45B-3CE1-0140-501949D7549E}"/>
              </a:ext>
            </a:extLst>
          </p:cNvPr>
          <p:cNvSpPr txBox="1"/>
          <p:nvPr/>
        </p:nvSpPr>
        <p:spPr>
          <a:xfrm>
            <a:off x="10591800" y="3101340"/>
            <a:ext cx="8109450" cy="6634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19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</a:t>
            </a:r>
            <a:r>
              <a:rPr lang="ko-KR" altLang="en-US" sz="2200" u="sng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매출건수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변화율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y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점포 수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ko-KR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축이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19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점포 수 변화율일 때와 비슷하게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   </a:t>
            </a:r>
            <a:r>
              <a:rPr lang="ko-KR" altLang="en-US" sz="2200" dirty="0" err="1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산점도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r>
              <a:rPr lang="ko-KR" altLang="en-US" sz="2200" dirty="0" err="1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그려짐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Ø"/>
            </a:pP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따라서 </a:t>
            </a:r>
            <a:r>
              <a:rPr lang="ko-KR" altLang="en-US" sz="2200" dirty="0" err="1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점포수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</a:t>
            </a:r>
            <a:r>
              <a:rPr lang="ko-KR" altLang="en-US" sz="2200" dirty="0" err="1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점포수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변화율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매출건수 변화율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변수를 가지고 </a:t>
            </a:r>
            <a:endParaRPr lang="en-US" altLang="ko-KR" sz="22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   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군집화 진행</a:t>
            </a:r>
            <a:endParaRPr lang="en-US" altLang="ko-KR" sz="22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(but 1. (</a:t>
            </a:r>
            <a:r>
              <a:rPr lang="en-US" altLang="ko-KR" sz="2200" dirty="0" err="1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x,y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) = (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 수 변화율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 수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)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      2. (</a:t>
            </a:r>
            <a:r>
              <a:rPr lang="en-US" altLang="ko-KR" sz="2200" dirty="0" err="1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x,y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) = (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매출건수 변화율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 수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)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      3. (</a:t>
            </a:r>
            <a:r>
              <a:rPr lang="en-US" altLang="ko-KR" sz="2200" dirty="0" err="1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x,y,z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) = (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매출건수 변화율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 수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 수 변화율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)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1~3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까지 군집화를 진행 후 비교하려 했으나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시간 관계 상 </a:t>
            </a:r>
            <a:endParaRPr lang="en-US" altLang="ko-KR" sz="22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</a:t>
            </a:r>
            <a:r>
              <a:rPr lang="ko-KR" altLang="en-US" sz="2200" dirty="0" err="1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번까지만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진행 후 평가</a:t>
            </a:r>
            <a:endParaRPr lang="en-US" altLang="ko-KR" sz="22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200"/>
            </a:pPr>
            <a:endParaRPr lang="en-US" altLang="ko-KR" sz="22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C820F5A-F43D-3E59-3436-FC359479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10" y="3086100"/>
            <a:ext cx="806262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94A463B-AADC-BADD-651A-0DD93D1E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74" y="3101340"/>
            <a:ext cx="7950642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787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-1638300"/>
            <a:ext cx="19126200" cy="119191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79C7F20-4718-40FD-FE80-6CED7D8255A2}"/>
              </a:ext>
            </a:extLst>
          </p:cNvPr>
          <p:cNvSpPr txBox="1"/>
          <p:nvPr/>
        </p:nvSpPr>
        <p:spPr>
          <a:xfrm>
            <a:off x="2209800" y="4762500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모델링</a:t>
            </a:r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)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4B69EF20-9AA3-DAE3-8B9C-27AA6C00665C}"/>
              </a:ext>
            </a:extLst>
          </p:cNvPr>
          <p:cNvGrpSpPr/>
          <p:nvPr/>
        </p:nvGrpSpPr>
        <p:grpSpPr>
          <a:xfrm>
            <a:off x="13030200" y="2260400"/>
            <a:ext cx="2819711" cy="2712078"/>
            <a:chOff x="9679947" y="3705386"/>
            <a:chExt cx="3280023" cy="3280023"/>
          </a:xfrm>
        </p:grpSpPr>
        <p:pic>
          <p:nvPicPr>
            <p:cNvPr id="55" name="Object 27">
              <a:extLst>
                <a:ext uri="{FF2B5EF4-FFF2-40B4-BE49-F238E27FC236}">
                  <a16:creationId xmlns:a16="http://schemas.microsoft.com/office/drawing/2014/main" id="{E084500F-D5A3-DDDA-F6B3-7AD3239D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9947" y="3705386"/>
              <a:ext cx="3280023" cy="328002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1E636274-47CE-4843-2C76-4608D92A4342}"/>
              </a:ext>
            </a:extLst>
          </p:cNvPr>
          <p:cNvGrpSpPr/>
          <p:nvPr/>
        </p:nvGrpSpPr>
        <p:grpSpPr>
          <a:xfrm>
            <a:off x="15849911" y="3804884"/>
            <a:ext cx="1167594" cy="1167594"/>
            <a:chOff x="12031444" y="5360090"/>
            <a:chExt cx="1167594" cy="1167594"/>
          </a:xfrm>
        </p:grpSpPr>
        <p:pic>
          <p:nvPicPr>
            <p:cNvPr id="57" name="Object 32">
              <a:extLst>
                <a:ext uri="{FF2B5EF4-FFF2-40B4-BE49-F238E27FC236}">
                  <a16:creationId xmlns:a16="http://schemas.microsoft.com/office/drawing/2014/main" id="{AFE23933-32F9-0E21-5A46-CC68BD60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1444" y="5360090"/>
              <a:ext cx="1167594" cy="11675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524907" y="9563100"/>
            <a:ext cx="747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17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7750" y="7522086"/>
            <a:ext cx="2498976" cy="22159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30741">
            <a:off x="8049285" y="-4403605"/>
            <a:ext cx="13887892" cy="11315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7200" y="7509566"/>
            <a:ext cx="932769" cy="932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1266" y="-145047"/>
            <a:ext cx="3078747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78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 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Data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25DA6-44D5-B33E-7718-B68A1F6C9907}"/>
              </a:ext>
            </a:extLst>
          </p:cNvPr>
          <p:cNvSpPr txBox="1"/>
          <p:nvPr/>
        </p:nvSpPr>
        <p:spPr>
          <a:xfrm>
            <a:off x="2362200" y="2324100"/>
            <a:ext cx="8109450" cy="540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연도별 행정동 별 점포 수 및 전년 대비 점포 수 변화율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7E330-814B-1A64-D0A4-2097DE3314F3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23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AD9768-81ED-7F21-F206-D3BB93D545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" r="18124"/>
          <a:stretch/>
        </p:blipFill>
        <p:spPr>
          <a:xfrm>
            <a:off x="2362200" y="3162300"/>
            <a:ext cx="8991600" cy="5638800"/>
          </a:xfrm>
          <a:prstGeom prst="rect">
            <a:avLst/>
          </a:prstGeom>
        </p:spPr>
      </p:pic>
      <p:grpSp>
        <p:nvGrpSpPr>
          <p:cNvPr id="12" name="그룹 1011">
            <a:extLst>
              <a:ext uri="{FF2B5EF4-FFF2-40B4-BE49-F238E27FC236}">
                <a16:creationId xmlns:a16="http://schemas.microsoft.com/office/drawing/2014/main" id="{D6C2D40E-A661-5992-5C5F-7909FF54B826}"/>
              </a:ext>
            </a:extLst>
          </p:cNvPr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13" name="Object 38">
              <a:extLst>
                <a:ext uri="{FF2B5EF4-FFF2-40B4-BE49-F238E27FC236}">
                  <a16:creationId xmlns:a16="http://schemas.microsoft.com/office/drawing/2014/main" id="{2CCD7693-EC56-AC65-818C-78D96986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CF5806-7AF3-F19C-3B05-094113ABA43E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42BD12-E40A-9B9A-B34B-8802424A85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3" r="-1"/>
          <a:stretch/>
        </p:blipFill>
        <p:spPr>
          <a:xfrm>
            <a:off x="12039600" y="3181350"/>
            <a:ext cx="5096597" cy="48870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BA0622-DF05-DBFB-B7E8-B2FDBBEA6EED}"/>
              </a:ext>
            </a:extLst>
          </p:cNvPr>
          <p:cNvSpPr txBox="1"/>
          <p:nvPr/>
        </p:nvSpPr>
        <p:spPr>
          <a:xfrm>
            <a:off x="12039600" y="2319691"/>
            <a:ext cx="2819400" cy="540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Min-Max scaling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419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98C3B4-B353-50A7-FB6F-D06852BF5759}"/>
              </a:ext>
            </a:extLst>
          </p:cNvPr>
          <p:cNvSpPr txBox="1"/>
          <p:nvPr/>
        </p:nvSpPr>
        <p:spPr>
          <a:xfrm>
            <a:off x="451132" y="8797288"/>
            <a:ext cx="1738573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1. The Elbow method: 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클러스터 내 </a:t>
            </a:r>
            <a:r>
              <a:rPr lang="ko-KR" altLang="en-US" dirty="0" err="1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오차제곱합</a:t>
            </a:r>
            <a:r>
              <a:rPr lang="en-US" altLang="ko-KR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(SSE)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의 값이 최소가 되도록 하는 클러스터 개수를  찾아 나가는 방법</a:t>
            </a:r>
            <a:endParaRPr lang="en-US" altLang="ko-KR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2. The Silhouette method: 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클러스터 내 데이터들 간의 평균 거리</a:t>
            </a:r>
            <a:r>
              <a:rPr lang="en-US" altLang="ko-KR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(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응집도</a:t>
            </a:r>
            <a:r>
              <a:rPr lang="en-US" altLang="ko-KR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)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와 가장 가까운 클러스터 내 </a:t>
            </a:r>
            <a:r>
              <a:rPr lang="ko-KR" altLang="en-US" dirty="0" err="1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데이터들과의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 평균거리</a:t>
            </a:r>
            <a:r>
              <a:rPr lang="en-US" altLang="ko-KR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(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분리도</a:t>
            </a:r>
            <a:r>
              <a:rPr lang="en-US" altLang="ko-KR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)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를 구하여 </a:t>
            </a:r>
            <a:endParaRPr lang="en-US" altLang="ko-KR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응집도가 작으면서 밀집도가 큰 클러스터 개수를 찾아 나가는 방법 </a:t>
            </a:r>
            <a:endParaRPr lang="en-US" altLang="ko-KR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580307-5DBF-BC87-3872-2A0244B5031F}"/>
              </a:ext>
            </a:extLst>
          </p:cNvPr>
          <p:cNvSpPr/>
          <p:nvPr/>
        </p:nvSpPr>
        <p:spPr>
          <a:xfrm>
            <a:off x="0" y="2781300"/>
            <a:ext cx="18288000" cy="586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7FE96A-66B1-0113-3588-3205554E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34" y="3953087"/>
            <a:ext cx="5943600" cy="38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50447-29F4-1352-AC86-B65DB8822AC7}"/>
              </a:ext>
            </a:extLst>
          </p:cNvPr>
          <p:cNvSpPr txBox="1"/>
          <p:nvPr/>
        </p:nvSpPr>
        <p:spPr>
          <a:xfrm>
            <a:off x="4800600" y="894186"/>
            <a:ext cx="6386231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- 2020Y 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적정 군집 수</a:t>
            </a: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(k)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 선정 </a:t>
            </a:r>
            <a:endParaRPr lang="en-US" altLang="ko-KR" sz="3200" dirty="0">
              <a:solidFill>
                <a:srgbClr val="AA6A65"/>
              </a:solidFill>
              <a:latin typeface="닉스곤체 B 2.0" panose="020B0600000101010101" pitchFamily="34" charset="-127"/>
              <a:ea typeface="닉스곤체 B 2.0" panose="020B0600000101010101" pitchFamily="34" charset="-127"/>
              <a:cs typeface="맑은 고딕"/>
              <a:sym typeface="맑은 고딕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14017FC-811D-E1D4-86B7-67DFD4784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304" y="4461934"/>
            <a:ext cx="88487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A0113-B219-ACC9-7AA2-73E9B99559A0}"/>
              </a:ext>
            </a:extLst>
          </p:cNvPr>
          <p:cNvSpPr txBox="1"/>
          <p:nvPr/>
        </p:nvSpPr>
        <p:spPr>
          <a:xfrm>
            <a:off x="2581436" y="3139869"/>
            <a:ext cx="33077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1. The Elbow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2657B-0330-4011-B67C-FD6EB48DB312}"/>
              </a:ext>
            </a:extLst>
          </p:cNvPr>
          <p:cNvSpPr txBox="1"/>
          <p:nvPr/>
        </p:nvSpPr>
        <p:spPr>
          <a:xfrm>
            <a:off x="10613666" y="3095673"/>
            <a:ext cx="4572000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2. The Silhouette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5124F-C661-1DB8-7BDD-DFA665D8C3C2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24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B733C8-8DF4-E49B-D13E-F2D930CCF091}"/>
              </a:ext>
            </a:extLst>
          </p:cNvPr>
          <p:cNvSpPr/>
          <p:nvPr/>
        </p:nvSpPr>
        <p:spPr>
          <a:xfrm>
            <a:off x="11049000" y="4461934"/>
            <a:ext cx="1524000" cy="357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09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580307-5DBF-BC87-3872-2A0244B5031F}"/>
              </a:ext>
            </a:extLst>
          </p:cNvPr>
          <p:cNvSpPr/>
          <p:nvPr/>
        </p:nvSpPr>
        <p:spPr>
          <a:xfrm>
            <a:off x="0" y="2781300"/>
            <a:ext cx="18288000" cy="586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50447-29F4-1352-AC86-B65DB8822AC7}"/>
              </a:ext>
            </a:extLst>
          </p:cNvPr>
          <p:cNvSpPr txBox="1"/>
          <p:nvPr/>
        </p:nvSpPr>
        <p:spPr>
          <a:xfrm>
            <a:off x="4800600" y="894186"/>
            <a:ext cx="6386231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- 2021Y 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적정 군집 수</a:t>
            </a: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(k)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 선정 </a:t>
            </a:r>
            <a:endParaRPr lang="en-US" altLang="ko-KR" sz="3200" dirty="0">
              <a:solidFill>
                <a:srgbClr val="AA6A65"/>
              </a:solidFill>
              <a:latin typeface="닉스곤체 B 2.0" panose="020B0600000101010101" pitchFamily="34" charset="-127"/>
              <a:ea typeface="닉스곤체 B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0113-B219-ACC9-7AA2-73E9B99559A0}"/>
              </a:ext>
            </a:extLst>
          </p:cNvPr>
          <p:cNvSpPr txBox="1"/>
          <p:nvPr/>
        </p:nvSpPr>
        <p:spPr>
          <a:xfrm>
            <a:off x="2581436" y="3139869"/>
            <a:ext cx="33077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1. The Elbow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2657B-0330-4011-B67C-FD6EB48DB312}"/>
              </a:ext>
            </a:extLst>
          </p:cNvPr>
          <p:cNvSpPr txBox="1"/>
          <p:nvPr/>
        </p:nvSpPr>
        <p:spPr>
          <a:xfrm>
            <a:off x="10613666" y="3095673"/>
            <a:ext cx="4572000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2. The Silhouette method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810998-3CF8-EF98-28E0-1F146377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34" y="3924300"/>
            <a:ext cx="6128466" cy="386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D050B92-2A9F-D8B9-BBE2-F8EEB4353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303" y="4533900"/>
            <a:ext cx="88487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03285D-D0B0-8C52-0083-672432F0616F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25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FD8531-6D17-BF97-2121-463C4C997237}"/>
              </a:ext>
            </a:extLst>
          </p:cNvPr>
          <p:cNvSpPr/>
          <p:nvPr/>
        </p:nvSpPr>
        <p:spPr>
          <a:xfrm>
            <a:off x="11049000" y="4533900"/>
            <a:ext cx="1524000" cy="357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14919-337F-4811-98D1-3948DB752808}"/>
              </a:ext>
            </a:extLst>
          </p:cNvPr>
          <p:cNvSpPr txBox="1"/>
          <p:nvPr/>
        </p:nvSpPr>
        <p:spPr>
          <a:xfrm>
            <a:off x="152400" y="8008817"/>
            <a:ext cx="1738573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K=2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일 때</a:t>
            </a:r>
            <a:r>
              <a:rPr lang="en-US" altLang="ko-KR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 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실루엣 계수가 더 높게 나오지만 군집 별 데이터 </a:t>
            </a:r>
            <a:r>
              <a:rPr lang="en-US" altLang="ko-KR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size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를 조금이나마 맞춰주고자 </a:t>
            </a:r>
            <a:r>
              <a:rPr lang="en-US" altLang="ko-KR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K=3</a:t>
            </a:r>
            <a:r>
              <a:rPr lang="ko-KR" altLang="en-US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으로 결정 </a:t>
            </a:r>
            <a:endParaRPr lang="en-US" altLang="ko-KR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38751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580307-5DBF-BC87-3872-2A0244B5031F}"/>
              </a:ext>
            </a:extLst>
          </p:cNvPr>
          <p:cNvSpPr/>
          <p:nvPr/>
        </p:nvSpPr>
        <p:spPr>
          <a:xfrm>
            <a:off x="0" y="2781300"/>
            <a:ext cx="18288000" cy="586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50447-29F4-1352-AC86-B65DB8822AC7}"/>
              </a:ext>
            </a:extLst>
          </p:cNvPr>
          <p:cNvSpPr txBox="1"/>
          <p:nvPr/>
        </p:nvSpPr>
        <p:spPr>
          <a:xfrm>
            <a:off x="4800600" y="894186"/>
            <a:ext cx="6386231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- 2022Y 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적정 군집 수</a:t>
            </a: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(k)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 선정 </a:t>
            </a:r>
            <a:endParaRPr lang="en-US" altLang="ko-KR" sz="3200" dirty="0">
              <a:solidFill>
                <a:srgbClr val="AA6A65"/>
              </a:solidFill>
              <a:latin typeface="닉스곤체 B 2.0" panose="020B0600000101010101" pitchFamily="34" charset="-127"/>
              <a:ea typeface="닉스곤체 B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0113-B219-ACC9-7AA2-73E9B99559A0}"/>
              </a:ext>
            </a:extLst>
          </p:cNvPr>
          <p:cNvSpPr txBox="1"/>
          <p:nvPr/>
        </p:nvSpPr>
        <p:spPr>
          <a:xfrm>
            <a:off x="2581436" y="3139869"/>
            <a:ext cx="33077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1. The Elbow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2657B-0330-4011-B67C-FD6EB48DB312}"/>
              </a:ext>
            </a:extLst>
          </p:cNvPr>
          <p:cNvSpPr txBox="1"/>
          <p:nvPr/>
        </p:nvSpPr>
        <p:spPr>
          <a:xfrm>
            <a:off x="10613666" y="3095673"/>
            <a:ext cx="4572000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2. The Silhouette method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3FA8427-A6CB-F312-FF45-E8A7F014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90" y="3924300"/>
            <a:ext cx="5891369" cy="386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AE1F0FC-22AD-9F34-4B97-70663475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304" y="4533900"/>
            <a:ext cx="88487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CD7AB6-9B1B-E83B-B0C4-8D30A3B7C8BB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26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60007-2E36-ACB2-8D48-332EAFC68AA6}"/>
              </a:ext>
            </a:extLst>
          </p:cNvPr>
          <p:cNvSpPr/>
          <p:nvPr/>
        </p:nvSpPr>
        <p:spPr>
          <a:xfrm>
            <a:off x="13258800" y="4533900"/>
            <a:ext cx="1524000" cy="357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62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E8CE30-DB9D-1FC2-D316-2DC1B1D09D98}"/>
              </a:ext>
            </a:extLst>
          </p:cNvPr>
          <p:cNvSpPr/>
          <p:nvPr/>
        </p:nvSpPr>
        <p:spPr>
          <a:xfrm>
            <a:off x="0" y="2781300"/>
            <a:ext cx="18288000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B450BE8-9219-9788-C267-07BE8FBD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7"/>
          <a:stretch/>
        </p:blipFill>
        <p:spPr bwMode="auto">
          <a:xfrm>
            <a:off x="146969" y="3543300"/>
            <a:ext cx="6024828" cy="403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90">
            <a:extLst>
              <a:ext uri="{FF2B5EF4-FFF2-40B4-BE49-F238E27FC236}">
                <a16:creationId xmlns:a16="http://schemas.microsoft.com/office/drawing/2014/main" id="{928BFE5A-1FE5-E8DF-D557-812B8E353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"/>
          <a:stretch/>
        </p:blipFill>
        <p:spPr bwMode="auto">
          <a:xfrm>
            <a:off x="6156557" y="3543300"/>
            <a:ext cx="5990181" cy="403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3559215-D0D6-CEC5-EA33-06AFF970E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 bwMode="auto">
          <a:xfrm>
            <a:off x="12128506" y="3543300"/>
            <a:ext cx="5930894" cy="403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7D06E-3F9D-603A-690C-76F37643193A}"/>
              </a:ext>
            </a:extLst>
          </p:cNvPr>
          <p:cNvSpPr txBox="1"/>
          <p:nvPr/>
        </p:nvSpPr>
        <p:spPr>
          <a:xfrm>
            <a:off x="2819400" y="2200115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2020Y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597FB-F410-68D7-FD6D-2FC789B21894}"/>
              </a:ext>
            </a:extLst>
          </p:cNvPr>
          <p:cNvSpPr txBox="1"/>
          <p:nvPr/>
        </p:nvSpPr>
        <p:spPr>
          <a:xfrm>
            <a:off x="8763000" y="2200115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2021Y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50F0F-F52E-724F-350E-2E4ED961FA4D}"/>
              </a:ext>
            </a:extLst>
          </p:cNvPr>
          <p:cNvSpPr txBox="1"/>
          <p:nvPr/>
        </p:nvSpPr>
        <p:spPr>
          <a:xfrm>
            <a:off x="14630400" y="2179486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2022Y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7575E-6CD3-941F-3AF6-7A93C87F4984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27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13BFE-9F28-0FD6-2DFB-713A3D7B0CE5}"/>
              </a:ext>
            </a:extLst>
          </p:cNvPr>
          <p:cNvSpPr txBox="1"/>
          <p:nvPr/>
        </p:nvSpPr>
        <p:spPr>
          <a:xfrm>
            <a:off x="4800600" y="894186"/>
            <a:ext cx="6386231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- 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군집 별 </a:t>
            </a:r>
            <a:r>
              <a:rPr lang="ko-KR" altLang="en-US" sz="3200" dirty="0" err="1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산점도</a:t>
            </a:r>
            <a:endParaRPr lang="en-US" altLang="ko-KR" sz="3200" dirty="0">
              <a:solidFill>
                <a:srgbClr val="AA6A65"/>
              </a:solidFill>
              <a:latin typeface="닉스곤체 B 2.0" panose="020B0600000101010101" pitchFamily="34" charset="-127"/>
              <a:ea typeface="닉스곤체 B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92673-831C-6234-5C48-11918EDEA7FF}"/>
              </a:ext>
            </a:extLst>
          </p:cNvPr>
          <p:cNvSpPr txBox="1"/>
          <p:nvPr/>
        </p:nvSpPr>
        <p:spPr>
          <a:xfrm>
            <a:off x="838200" y="8420100"/>
            <a:ext cx="16982792" cy="104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22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년에는 점포 수가 전체적으로 급감했으며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21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점포 수 변화율이 음의 방향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(-)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으로 커짐을 알 수 있음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algn="ctr"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또한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21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년에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번 군집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(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 수 및 변화율이 평균인 군집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)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이 점포 수 감소가 크게 일어나며 기존에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번 이었던 군집으로 많이 편입된 것을 파악 가능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652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E8CE30-DB9D-1FC2-D316-2DC1B1D09D98}"/>
              </a:ext>
            </a:extLst>
          </p:cNvPr>
          <p:cNvSpPr/>
          <p:nvPr/>
        </p:nvSpPr>
        <p:spPr>
          <a:xfrm>
            <a:off x="0" y="2781300"/>
            <a:ext cx="18288000" cy="586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7D06E-3F9D-603A-690C-76F37643193A}"/>
              </a:ext>
            </a:extLst>
          </p:cNvPr>
          <p:cNvSpPr txBox="1"/>
          <p:nvPr/>
        </p:nvSpPr>
        <p:spPr>
          <a:xfrm>
            <a:off x="2819400" y="2200115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2020Y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597FB-F410-68D7-FD6D-2FC789B21894}"/>
              </a:ext>
            </a:extLst>
          </p:cNvPr>
          <p:cNvSpPr txBox="1"/>
          <p:nvPr/>
        </p:nvSpPr>
        <p:spPr>
          <a:xfrm>
            <a:off x="8763000" y="2200115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2021Y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50F0F-F52E-724F-350E-2E4ED961FA4D}"/>
              </a:ext>
            </a:extLst>
          </p:cNvPr>
          <p:cNvSpPr txBox="1"/>
          <p:nvPr/>
        </p:nvSpPr>
        <p:spPr>
          <a:xfrm>
            <a:off x="14630400" y="2179486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2022Y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7575E-6CD3-941F-3AF6-7A93C87F4984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28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11B3182C-4BD2-A1B2-F71D-AC4EFFBD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58" y="3467100"/>
            <a:ext cx="5398642" cy="469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92">
            <a:extLst>
              <a:ext uri="{FF2B5EF4-FFF2-40B4-BE49-F238E27FC236}">
                <a16:creationId xmlns:a16="http://schemas.microsoft.com/office/drawing/2014/main" id="{DD8EED70-2C22-D1D8-6594-018AE346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958" y="3467100"/>
            <a:ext cx="5398642" cy="469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EB2F33B0-1DAC-3750-261C-278A703A2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3467100"/>
            <a:ext cx="5398641" cy="46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1B7381-6CA4-5C94-F6FF-41BE3F794616}"/>
              </a:ext>
            </a:extLst>
          </p:cNvPr>
          <p:cNvSpPr txBox="1"/>
          <p:nvPr/>
        </p:nvSpPr>
        <p:spPr>
          <a:xfrm>
            <a:off x="4800600" y="894186"/>
            <a:ext cx="6386231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- 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군집 별 </a:t>
            </a:r>
            <a:r>
              <a:rPr lang="ko-KR" altLang="en-US" sz="3200" dirty="0" err="1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산점도</a:t>
            </a:r>
            <a:endParaRPr lang="en-US" altLang="ko-KR" sz="3200" dirty="0">
              <a:solidFill>
                <a:srgbClr val="AA6A65"/>
              </a:solidFill>
              <a:latin typeface="닉스곤체 B 2.0" panose="020B0600000101010101" pitchFamily="34" charset="-127"/>
              <a:ea typeface="닉스곤체 B 2.0" panose="020B0600000101010101" pitchFamily="34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9401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20713" y="364541"/>
            <a:ext cx="7022385" cy="1189808"/>
            <a:chOff x="13920713" y="364541"/>
            <a:chExt cx="7022385" cy="1189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0">
              <a:off x="13920713" y="364541"/>
              <a:ext cx="7022385" cy="11898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48059" y="5241194"/>
            <a:ext cx="15944736" cy="2019040"/>
            <a:chOff x="821152" y="7553987"/>
            <a:chExt cx="15944736" cy="2019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250339">
              <a:off x="821152" y="7553987"/>
              <a:ext cx="15944736" cy="20190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84275" y="3603898"/>
            <a:ext cx="16735418" cy="1189808"/>
            <a:chOff x="4484275" y="3603898"/>
            <a:chExt cx="16735418" cy="11898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4484275" y="3603898"/>
              <a:ext cx="16735418" cy="11898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2905" y="4259498"/>
            <a:ext cx="12656950" cy="1189808"/>
            <a:chOff x="7252905" y="4259498"/>
            <a:chExt cx="12656950" cy="11898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7252905" y="4259498"/>
              <a:ext cx="12656950" cy="1189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84345" y="1447738"/>
            <a:ext cx="11816748" cy="1283156"/>
            <a:chOff x="3554020" y="1310578"/>
            <a:chExt cx="11816748" cy="12831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800000">
              <a:off x="3554020" y="1310578"/>
              <a:ext cx="11816748" cy="12831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6857" y="8142780"/>
            <a:ext cx="8833006" cy="1189808"/>
            <a:chOff x="13086857" y="8142780"/>
            <a:chExt cx="8833006" cy="1189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3086857" y="8142780"/>
              <a:ext cx="8833006" cy="11898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70454" y="5801565"/>
            <a:ext cx="4322258" cy="42857"/>
            <a:chOff x="9670454" y="5801565"/>
            <a:chExt cx="4322258" cy="4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740000">
              <a:off x="9670454" y="5801565"/>
              <a:ext cx="4322258" cy="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50350" y="5749830"/>
            <a:ext cx="3987375" cy="42857"/>
            <a:chOff x="13450350" y="5749830"/>
            <a:chExt cx="3987375" cy="4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00000">
              <a:off x="13450350" y="5749830"/>
              <a:ext cx="3987375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28054" y="5032932"/>
            <a:ext cx="7924844" cy="28571"/>
            <a:chOff x="5728054" y="5032932"/>
            <a:chExt cx="7924844" cy="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728054" y="5032932"/>
              <a:ext cx="7924844" cy="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53266" y="4854401"/>
            <a:ext cx="3258615" cy="3258615"/>
            <a:chOff x="13653266" y="4854401"/>
            <a:chExt cx="3258615" cy="325861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53266" y="4854401"/>
              <a:ext cx="3258615" cy="325861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81105" y="6297385"/>
            <a:ext cx="1014759" cy="1014759"/>
            <a:chOff x="13381105" y="6297385"/>
            <a:chExt cx="1014759" cy="101475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81105" y="6297385"/>
              <a:ext cx="1014759" cy="101475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598452" y="6738409"/>
            <a:ext cx="1255778" cy="1255778"/>
            <a:chOff x="15598452" y="6738409"/>
            <a:chExt cx="1255778" cy="125577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98452" y="6738409"/>
              <a:ext cx="1255778" cy="12557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430" y="856726"/>
            <a:ext cx="3081109" cy="3081109"/>
            <a:chOff x="11311430" y="856726"/>
            <a:chExt cx="3081109" cy="308110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11430" y="856726"/>
              <a:ext cx="3081109" cy="308110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447629" y="2368155"/>
            <a:ext cx="3330050" cy="3330050"/>
            <a:chOff x="16447629" y="2368155"/>
            <a:chExt cx="3330050" cy="333005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47629" y="2368155"/>
              <a:ext cx="3330050" cy="33300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518730" y="3406101"/>
            <a:ext cx="1585400" cy="1585400"/>
            <a:chOff x="10518730" y="3406101"/>
            <a:chExt cx="1585400" cy="158540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18730" y="3406101"/>
              <a:ext cx="1585400" cy="15854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193618" y="-644706"/>
            <a:ext cx="2739716" cy="2739716"/>
            <a:chOff x="14193618" y="-644706"/>
            <a:chExt cx="2739716" cy="273971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93618" y="-644706"/>
              <a:ext cx="2739716" cy="273971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772258" y="6912273"/>
            <a:ext cx="133333" cy="133333"/>
            <a:chOff x="9772258" y="6912273"/>
            <a:chExt cx="133333" cy="13333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72258" y="6912273"/>
              <a:ext cx="133333" cy="13333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7241429" y="6797988"/>
            <a:ext cx="133333" cy="133333"/>
            <a:chOff x="17241429" y="6797988"/>
            <a:chExt cx="133333" cy="13333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241429" y="6797988"/>
              <a:ext cx="133333" cy="13333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749240" y="4628571"/>
            <a:ext cx="1066667" cy="1066667"/>
            <a:chOff x="14749240" y="4628571"/>
            <a:chExt cx="1066667" cy="106666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49240" y="4628571"/>
              <a:ext cx="1066667" cy="1066667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2187493" y="4506876"/>
            <a:ext cx="76026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rgbClr val="A85A56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# </a:t>
            </a:r>
            <a:r>
              <a:rPr lang="ko-KR" altLang="en-US" sz="6000" dirty="0">
                <a:solidFill>
                  <a:srgbClr val="A85A56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평가 및 결론 </a:t>
            </a:r>
          </a:p>
        </p:txBody>
      </p:sp>
      <p:grpSp>
        <p:nvGrpSpPr>
          <p:cNvPr id="1020" name="그룹 1020"/>
          <p:cNvGrpSpPr/>
          <p:nvPr/>
        </p:nvGrpSpPr>
        <p:grpSpPr>
          <a:xfrm>
            <a:off x="10528619" y="6014230"/>
            <a:ext cx="3449517" cy="3694165"/>
            <a:chOff x="10656298" y="6643171"/>
            <a:chExt cx="3461219" cy="346121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6298" y="6643171"/>
              <a:ext cx="3461219" cy="3461219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324722">
            <a:off x="8521200" y="1379716"/>
            <a:ext cx="1572904" cy="15729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EA104B7-3D54-C129-275A-8C93C862A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89414"/>
            <a:ext cx="7270218" cy="59470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9CC7A8C-FF5B-EE2A-0976-79A334481710}"/>
              </a:ext>
            </a:extLst>
          </p:cNvPr>
          <p:cNvSpPr txBox="1"/>
          <p:nvPr/>
        </p:nvSpPr>
        <p:spPr>
          <a:xfrm>
            <a:off x="3142089" y="8795044"/>
            <a:ext cx="5480149" cy="41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Cross-Industry Standard Process for Data Mining (CRISP-DM) Method.</a:t>
            </a:r>
            <a:endParaRPr lang="ko-KR" altLang="en-US" sz="1200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Microsoft GothicNeo Light" panose="020B0300000101010101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E17B896-FB63-2678-8230-E4A053DA1F15}"/>
              </a:ext>
            </a:extLst>
          </p:cNvPr>
          <p:cNvGrpSpPr/>
          <p:nvPr/>
        </p:nvGrpSpPr>
        <p:grpSpPr>
          <a:xfrm>
            <a:off x="10707184" y="1837888"/>
            <a:ext cx="5400393" cy="1084400"/>
            <a:chOff x="10707184" y="1837888"/>
            <a:chExt cx="5400393" cy="10844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082B8F-6354-813D-D3C4-9C72D6E59E6A}"/>
                </a:ext>
              </a:extLst>
            </p:cNvPr>
            <p:cNvSpPr/>
            <p:nvPr/>
          </p:nvSpPr>
          <p:spPr>
            <a:xfrm>
              <a:off x="10707184" y="1837888"/>
              <a:ext cx="5400392" cy="1084400"/>
            </a:xfrm>
            <a:prstGeom prst="rect">
              <a:avLst/>
            </a:prstGeom>
            <a:solidFill>
              <a:srgbClr val="FF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608E96-0F04-D72F-4F47-9B4C7EFD251C}"/>
                </a:ext>
              </a:extLst>
            </p:cNvPr>
            <p:cNvSpPr txBox="1"/>
            <p:nvPr/>
          </p:nvSpPr>
          <p:spPr>
            <a:xfrm>
              <a:off x="10707185" y="2108229"/>
              <a:ext cx="5400392" cy="581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○</a:t>
              </a:r>
              <a:r>
                <a:rPr lang="en-US" altLang="ko-KR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 </a:t>
              </a: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비즈니스 이해</a:t>
              </a:r>
              <a:r>
                <a:rPr lang="en-US" altLang="ko-KR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(</a:t>
              </a:r>
              <a:r>
                <a:rPr lang="ko-KR" altLang="en-US" sz="240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프로젝트 계획 수립</a:t>
              </a:r>
              <a:r>
                <a:rPr lang="en-US" altLang="ko-KR" sz="240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)</a:t>
              </a: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 </a:t>
              </a:r>
              <a:endParaRPr lang="en-US" altLang="ko-KR" sz="24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9385CA4-52E4-A272-91F3-B24D9684F5FF}"/>
              </a:ext>
            </a:extLst>
          </p:cNvPr>
          <p:cNvGrpSpPr/>
          <p:nvPr/>
        </p:nvGrpSpPr>
        <p:grpSpPr>
          <a:xfrm>
            <a:off x="10698137" y="3161910"/>
            <a:ext cx="5400393" cy="1084400"/>
            <a:chOff x="10698137" y="3236247"/>
            <a:chExt cx="5400393" cy="10844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08372DB-5A66-0771-4996-EFC8F2F36ED0}"/>
                </a:ext>
              </a:extLst>
            </p:cNvPr>
            <p:cNvSpPr/>
            <p:nvPr/>
          </p:nvSpPr>
          <p:spPr>
            <a:xfrm>
              <a:off x="10698137" y="3236247"/>
              <a:ext cx="5400392" cy="1084400"/>
            </a:xfrm>
            <a:prstGeom prst="rect">
              <a:avLst/>
            </a:prstGeom>
            <a:solidFill>
              <a:srgbClr val="FF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CCC7BE2-6415-0E3B-23B6-63499E15514B}"/>
                </a:ext>
              </a:extLst>
            </p:cNvPr>
            <p:cNvSpPr txBox="1"/>
            <p:nvPr/>
          </p:nvSpPr>
          <p:spPr>
            <a:xfrm>
              <a:off x="10698138" y="3506588"/>
              <a:ext cx="5400392" cy="581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○</a:t>
              </a:r>
              <a:r>
                <a:rPr lang="en-US" altLang="ko-KR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 </a:t>
              </a: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데이터 이해</a:t>
              </a:r>
              <a:endParaRPr lang="en-US" altLang="ko-KR" sz="24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D9B81AE-9A3E-8BE2-BC78-6452D1CC94A7}"/>
              </a:ext>
            </a:extLst>
          </p:cNvPr>
          <p:cNvGrpSpPr/>
          <p:nvPr/>
        </p:nvGrpSpPr>
        <p:grpSpPr>
          <a:xfrm>
            <a:off x="10698137" y="4485932"/>
            <a:ext cx="5400393" cy="1084400"/>
            <a:chOff x="10698137" y="4542064"/>
            <a:chExt cx="5400393" cy="10844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CE7344-B6C2-526C-C7FB-5A4A251005E1}"/>
                </a:ext>
              </a:extLst>
            </p:cNvPr>
            <p:cNvSpPr/>
            <p:nvPr/>
          </p:nvSpPr>
          <p:spPr>
            <a:xfrm>
              <a:off x="10698137" y="4542064"/>
              <a:ext cx="5400392" cy="1084400"/>
            </a:xfrm>
            <a:prstGeom prst="rect">
              <a:avLst/>
            </a:prstGeom>
            <a:solidFill>
              <a:srgbClr val="FF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0B5B16-44EC-B7D3-E005-835FD04B6FBC}"/>
                </a:ext>
              </a:extLst>
            </p:cNvPr>
            <p:cNvSpPr txBox="1"/>
            <p:nvPr/>
          </p:nvSpPr>
          <p:spPr>
            <a:xfrm>
              <a:off x="10698138" y="4812405"/>
              <a:ext cx="5400392" cy="581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○</a:t>
              </a:r>
              <a:r>
                <a:rPr lang="en-US" altLang="ko-KR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 </a:t>
              </a: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데이터 준비</a:t>
              </a:r>
              <a:endParaRPr lang="en-US" altLang="ko-KR" sz="24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542E9EF-2524-AE1E-9ABB-55515EAA9B2A}"/>
              </a:ext>
            </a:extLst>
          </p:cNvPr>
          <p:cNvGrpSpPr/>
          <p:nvPr/>
        </p:nvGrpSpPr>
        <p:grpSpPr>
          <a:xfrm>
            <a:off x="10707184" y="5809954"/>
            <a:ext cx="5400393" cy="1084400"/>
            <a:chOff x="10707184" y="5885348"/>
            <a:chExt cx="5400393" cy="108440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DD2DA65-B3F3-E9FD-FAA4-963B09B039FD}"/>
                </a:ext>
              </a:extLst>
            </p:cNvPr>
            <p:cNvSpPr/>
            <p:nvPr/>
          </p:nvSpPr>
          <p:spPr>
            <a:xfrm>
              <a:off x="10707184" y="5885348"/>
              <a:ext cx="5400392" cy="1084400"/>
            </a:xfrm>
            <a:prstGeom prst="rect">
              <a:avLst/>
            </a:prstGeom>
            <a:solidFill>
              <a:srgbClr val="FF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ED18B7-72C0-0180-286D-692E0091D977}"/>
                </a:ext>
              </a:extLst>
            </p:cNvPr>
            <p:cNvSpPr txBox="1"/>
            <p:nvPr/>
          </p:nvSpPr>
          <p:spPr>
            <a:xfrm>
              <a:off x="10707185" y="6155689"/>
              <a:ext cx="5400392" cy="581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○</a:t>
              </a:r>
              <a:r>
                <a:rPr lang="en-US" altLang="ko-KR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 </a:t>
              </a: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모델링</a:t>
              </a:r>
              <a:endParaRPr lang="en-US" altLang="ko-KR" sz="24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ACC4A23-C007-C21F-45C1-351B4248484A}"/>
              </a:ext>
            </a:extLst>
          </p:cNvPr>
          <p:cNvGrpSpPr/>
          <p:nvPr/>
        </p:nvGrpSpPr>
        <p:grpSpPr>
          <a:xfrm>
            <a:off x="10707184" y="7133976"/>
            <a:ext cx="5400393" cy="1084400"/>
            <a:chOff x="10707184" y="7191165"/>
            <a:chExt cx="5400393" cy="108440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164828D-A4E9-A5DC-1A25-453E7AD87841}"/>
                </a:ext>
              </a:extLst>
            </p:cNvPr>
            <p:cNvSpPr/>
            <p:nvPr/>
          </p:nvSpPr>
          <p:spPr>
            <a:xfrm>
              <a:off x="10707184" y="7191165"/>
              <a:ext cx="5400392" cy="1084400"/>
            </a:xfrm>
            <a:prstGeom prst="rect">
              <a:avLst/>
            </a:prstGeom>
            <a:solidFill>
              <a:srgbClr val="FF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4DDEAF-EA61-A953-32E9-A9E1EFCE501F}"/>
                </a:ext>
              </a:extLst>
            </p:cNvPr>
            <p:cNvSpPr txBox="1"/>
            <p:nvPr/>
          </p:nvSpPr>
          <p:spPr>
            <a:xfrm>
              <a:off x="10707185" y="7461506"/>
              <a:ext cx="5400392" cy="581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○</a:t>
              </a:r>
              <a:r>
                <a:rPr lang="en-US" altLang="ko-KR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 </a:t>
              </a: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평가</a:t>
              </a:r>
              <a:endParaRPr lang="en-US" altLang="ko-KR" sz="24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60C6F14-BD44-8C4B-7F45-D0840811BD04}"/>
              </a:ext>
            </a:extLst>
          </p:cNvPr>
          <p:cNvGrpSpPr/>
          <p:nvPr/>
        </p:nvGrpSpPr>
        <p:grpSpPr>
          <a:xfrm>
            <a:off x="10707184" y="8457997"/>
            <a:ext cx="5400393" cy="1084400"/>
            <a:chOff x="10707184" y="8457997"/>
            <a:chExt cx="5400393" cy="1084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25C3001-5C6D-A9B6-8DBF-BB8D46898071}"/>
                </a:ext>
              </a:extLst>
            </p:cNvPr>
            <p:cNvSpPr/>
            <p:nvPr/>
          </p:nvSpPr>
          <p:spPr>
            <a:xfrm>
              <a:off x="10707184" y="8457997"/>
              <a:ext cx="5400392" cy="1084400"/>
            </a:xfrm>
            <a:prstGeom prst="rect">
              <a:avLst/>
            </a:prstGeom>
            <a:solidFill>
              <a:srgbClr val="FF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ADDBCE-24CB-C41A-88B3-7E31C11E57B1}"/>
                </a:ext>
              </a:extLst>
            </p:cNvPr>
            <p:cNvSpPr txBox="1"/>
            <p:nvPr/>
          </p:nvSpPr>
          <p:spPr>
            <a:xfrm>
              <a:off x="10707185" y="8728338"/>
              <a:ext cx="5400392" cy="581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○</a:t>
              </a:r>
              <a:r>
                <a:rPr lang="en-US" altLang="ko-KR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 </a:t>
              </a:r>
              <a:r>
                <a:rPr lang="ko-KR" altLang="en-US" sz="2400" b="0" i="0" dirty="0">
                  <a:latin typeface="닉스곤체 L 2.0" panose="020B0600000101010101" pitchFamily="34" charset="-127"/>
                  <a:ea typeface="닉스곤체 L 2.0" panose="020B0600000101010101" pitchFamily="34" charset="-127"/>
                </a:rPr>
                <a:t>전개</a:t>
              </a:r>
              <a:endParaRPr lang="en-US" altLang="ko-KR" sz="24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2E47186-AF01-1227-4193-7B36B69304A5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3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FE1EF6-A530-C735-7369-64D30E4DA4C1}"/>
              </a:ext>
            </a:extLst>
          </p:cNvPr>
          <p:cNvSpPr txBox="1"/>
          <p:nvPr/>
        </p:nvSpPr>
        <p:spPr>
          <a:xfrm>
            <a:off x="2059486" y="926611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프로젝트 프로세스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94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한계점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10" name="그룹 1006">
            <a:extLst>
              <a:ext uri="{FF2B5EF4-FFF2-40B4-BE49-F238E27FC236}">
                <a16:creationId xmlns:a16="http://schemas.microsoft.com/office/drawing/2014/main" id="{D7902FB9-976F-94B7-8120-DD3AD69DC722}"/>
              </a:ext>
            </a:extLst>
          </p:cNvPr>
          <p:cNvGrpSpPr/>
          <p:nvPr/>
        </p:nvGrpSpPr>
        <p:grpSpPr>
          <a:xfrm>
            <a:off x="1593696" y="4935861"/>
            <a:ext cx="3476190" cy="1972063"/>
            <a:chOff x="10419431" y="4094550"/>
            <a:chExt cx="3476190" cy="1505450"/>
          </a:xfrm>
        </p:grpSpPr>
        <p:pic>
          <p:nvPicPr>
            <p:cNvPr id="12" name="Object 26">
              <a:extLst>
                <a:ext uri="{FF2B5EF4-FFF2-40B4-BE49-F238E27FC236}">
                  <a16:creationId xmlns:a16="http://schemas.microsoft.com/office/drawing/2014/main" id="{E69C3B7C-D31D-70FC-86FC-FA52AB49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9431" y="4094550"/>
              <a:ext cx="3476190" cy="1505450"/>
            </a:xfrm>
            <a:prstGeom prst="rect">
              <a:avLst/>
            </a:prstGeom>
          </p:spPr>
        </p:pic>
      </p:grpSp>
      <p:grpSp>
        <p:nvGrpSpPr>
          <p:cNvPr id="13" name="그룹 1007">
            <a:extLst>
              <a:ext uri="{FF2B5EF4-FFF2-40B4-BE49-F238E27FC236}">
                <a16:creationId xmlns:a16="http://schemas.microsoft.com/office/drawing/2014/main" id="{2ADA26C5-3448-B5C7-EF76-B028212A3102}"/>
              </a:ext>
            </a:extLst>
          </p:cNvPr>
          <p:cNvGrpSpPr/>
          <p:nvPr/>
        </p:nvGrpSpPr>
        <p:grpSpPr>
          <a:xfrm>
            <a:off x="1593696" y="4107979"/>
            <a:ext cx="3476190" cy="780264"/>
            <a:chOff x="10419431" y="3266667"/>
            <a:chExt cx="3476190" cy="780264"/>
          </a:xfrm>
        </p:grpSpPr>
        <p:pic>
          <p:nvPicPr>
            <p:cNvPr id="14" name="Object 29">
              <a:extLst>
                <a:ext uri="{FF2B5EF4-FFF2-40B4-BE49-F238E27FC236}">
                  <a16:creationId xmlns:a16="http://schemas.microsoft.com/office/drawing/2014/main" id="{B14C604B-0362-3F42-66BF-3898FE9D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9431" y="3266667"/>
              <a:ext cx="3476190" cy="780264"/>
            </a:xfrm>
            <a:prstGeom prst="rect">
              <a:avLst/>
            </a:prstGeom>
          </p:spPr>
        </p:pic>
      </p:grpSp>
      <p:grpSp>
        <p:nvGrpSpPr>
          <p:cNvPr id="18" name="그룹 1008">
            <a:extLst>
              <a:ext uri="{FF2B5EF4-FFF2-40B4-BE49-F238E27FC236}">
                <a16:creationId xmlns:a16="http://schemas.microsoft.com/office/drawing/2014/main" id="{5347FA7F-3EBC-6727-6C91-1EABCD9B142F}"/>
              </a:ext>
            </a:extLst>
          </p:cNvPr>
          <p:cNvGrpSpPr/>
          <p:nvPr/>
        </p:nvGrpSpPr>
        <p:grpSpPr>
          <a:xfrm>
            <a:off x="5840553" y="4935862"/>
            <a:ext cx="3476190" cy="1972062"/>
            <a:chOff x="13953148" y="4094550"/>
            <a:chExt cx="3476190" cy="1505450"/>
          </a:xfrm>
        </p:grpSpPr>
        <p:pic>
          <p:nvPicPr>
            <p:cNvPr id="19" name="Object 34">
              <a:extLst>
                <a:ext uri="{FF2B5EF4-FFF2-40B4-BE49-F238E27FC236}">
                  <a16:creationId xmlns:a16="http://schemas.microsoft.com/office/drawing/2014/main" id="{9D1E8B54-E89B-156D-578B-86C930D6B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53148" y="4094550"/>
              <a:ext cx="3476190" cy="1505450"/>
            </a:xfrm>
            <a:prstGeom prst="rect">
              <a:avLst/>
            </a:prstGeom>
          </p:spPr>
        </p:pic>
      </p:grpSp>
      <p:grpSp>
        <p:nvGrpSpPr>
          <p:cNvPr id="20" name="그룹 1009">
            <a:extLst>
              <a:ext uri="{FF2B5EF4-FFF2-40B4-BE49-F238E27FC236}">
                <a16:creationId xmlns:a16="http://schemas.microsoft.com/office/drawing/2014/main" id="{A99E9BC3-A8E8-95B1-AD9E-6AAD8E9AF68E}"/>
              </a:ext>
            </a:extLst>
          </p:cNvPr>
          <p:cNvGrpSpPr/>
          <p:nvPr/>
        </p:nvGrpSpPr>
        <p:grpSpPr>
          <a:xfrm>
            <a:off x="5840553" y="4107979"/>
            <a:ext cx="3476190" cy="780264"/>
            <a:chOff x="13953148" y="3266667"/>
            <a:chExt cx="3476190" cy="780264"/>
          </a:xfrm>
        </p:grpSpPr>
        <p:pic>
          <p:nvPicPr>
            <p:cNvPr id="21" name="Object 37">
              <a:extLst>
                <a:ext uri="{FF2B5EF4-FFF2-40B4-BE49-F238E27FC236}">
                  <a16:creationId xmlns:a16="http://schemas.microsoft.com/office/drawing/2014/main" id="{00742051-0E72-95C2-17F3-157674564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3148" y="3266667"/>
              <a:ext cx="3476190" cy="780264"/>
            </a:xfrm>
            <a:prstGeom prst="rect">
              <a:avLst/>
            </a:prstGeom>
          </p:spPr>
        </p:pic>
      </p:grpSp>
      <p:grpSp>
        <p:nvGrpSpPr>
          <p:cNvPr id="2" name="그룹 1011">
            <a:extLst>
              <a:ext uri="{FF2B5EF4-FFF2-40B4-BE49-F238E27FC236}">
                <a16:creationId xmlns:a16="http://schemas.microsoft.com/office/drawing/2014/main" id="{0C7E7AC7-19B7-A3C2-E98C-60CB36902906}"/>
              </a:ext>
            </a:extLst>
          </p:cNvPr>
          <p:cNvGrpSpPr/>
          <p:nvPr/>
        </p:nvGrpSpPr>
        <p:grpSpPr>
          <a:xfrm>
            <a:off x="15579676" y="247788"/>
            <a:ext cx="454910" cy="454910"/>
            <a:chOff x="10024646" y="3555323"/>
            <a:chExt cx="454910" cy="454910"/>
          </a:xfrm>
        </p:grpSpPr>
        <p:pic>
          <p:nvPicPr>
            <p:cNvPr id="3" name="Object 38">
              <a:extLst>
                <a:ext uri="{FF2B5EF4-FFF2-40B4-BE49-F238E27FC236}">
                  <a16:creationId xmlns:a16="http://schemas.microsoft.com/office/drawing/2014/main" id="{40043097-ECD4-4EE6-9D46-957CAEFE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597EEC-B864-650A-03CC-E5D86202E589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04.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평가 및 결론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9CFE8-D8E4-481A-3150-275060241BC6}"/>
              </a:ext>
            </a:extLst>
          </p:cNvPr>
          <p:cNvSpPr txBox="1"/>
          <p:nvPr/>
        </p:nvSpPr>
        <p:spPr>
          <a:xfrm>
            <a:off x="1936490" y="5142857"/>
            <a:ext cx="2790601" cy="155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행정동 별 생활인구</a:t>
            </a:r>
            <a:r>
              <a:rPr lang="en-US" altLang="ko-KR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연령대 등 수요특성 분석 부족 </a:t>
            </a:r>
            <a:endParaRPr lang="en-US" altLang="ko-KR" sz="22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D23AE4-62F5-110C-500A-42F5D948D694}"/>
              </a:ext>
            </a:extLst>
          </p:cNvPr>
          <p:cNvSpPr txBox="1"/>
          <p:nvPr/>
        </p:nvSpPr>
        <p:spPr>
          <a:xfrm>
            <a:off x="1593696" y="4229100"/>
            <a:ext cx="3476190" cy="540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dirty="0">
                <a:solidFill>
                  <a:schemeClr val="bg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상권규모 외 분석 부족 </a:t>
            </a:r>
            <a:endParaRPr lang="en-US" altLang="ko-KR" sz="2200" dirty="0">
              <a:solidFill>
                <a:schemeClr val="bg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D8753-0162-60D3-6879-9DC7CF01B11E}"/>
              </a:ext>
            </a:extLst>
          </p:cNvPr>
          <p:cNvSpPr txBox="1"/>
          <p:nvPr/>
        </p:nvSpPr>
        <p:spPr>
          <a:xfrm>
            <a:off x="6194495" y="5142857"/>
            <a:ext cx="2790601" cy="155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군집 간 거리가 가까워 실루엣 계수가 낮게 나온 점 </a:t>
            </a:r>
            <a:endParaRPr lang="en-US" altLang="ko-KR" sz="22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D12B7-D63A-E76D-2725-0742E7C4DA1D}"/>
              </a:ext>
            </a:extLst>
          </p:cNvPr>
          <p:cNvSpPr txBox="1"/>
          <p:nvPr/>
        </p:nvSpPr>
        <p:spPr>
          <a:xfrm>
            <a:off x="5860896" y="4229100"/>
            <a:ext cx="3476190" cy="540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dirty="0">
                <a:solidFill>
                  <a:schemeClr val="bg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모델 설명력 부족</a:t>
            </a:r>
            <a:endParaRPr lang="en-US" altLang="ko-KR" sz="2200" dirty="0">
              <a:solidFill>
                <a:schemeClr val="bg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817BEB34-8BFB-EA9D-17A0-3546681F7587}"/>
              </a:ext>
            </a:extLst>
          </p:cNvPr>
          <p:cNvGrpSpPr/>
          <p:nvPr/>
        </p:nvGrpSpPr>
        <p:grpSpPr>
          <a:xfrm>
            <a:off x="10087410" y="4935861"/>
            <a:ext cx="3476190" cy="1972063"/>
            <a:chOff x="10419431" y="4094550"/>
            <a:chExt cx="3476190" cy="1505450"/>
          </a:xfrm>
        </p:grpSpPr>
        <p:pic>
          <p:nvPicPr>
            <p:cNvPr id="22" name="Object 26">
              <a:extLst>
                <a:ext uri="{FF2B5EF4-FFF2-40B4-BE49-F238E27FC236}">
                  <a16:creationId xmlns:a16="http://schemas.microsoft.com/office/drawing/2014/main" id="{E8B85E67-5F49-F215-10A1-07882E62D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9431" y="4094550"/>
              <a:ext cx="3476190" cy="1505450"/>
            </a:xfrm>
            <a:prstGeom prst="rect">
              <a:avLst/>
            </a:prstGeom>
          </p:spPr>
        </p:pic>
      </p:grpSp>
      <p:grpSp>
        <p:nvGrpSpPr>
          <p:cNvPr id="23" name="그룹 1007">
            <a:extLst>
              <a:ext uri="{FF2B5EF4-FFF2-40B4-BE49-F238E27FC236}">
                <a16:creationId xmlns:a16="http://schemas.microsoft.com/office/drawing/2014/main" id="{D0551175-F856-07B9-FE4E-4A1C558AC1C8}"/>
              </a:ext>
            </a:extLst>
          </p:cNvPr>
          <p:cNvGrpSpPr/>
          <p:nvPr/>
        </p:nvGrpSpPr>
        <p:grpSpPr>
          <a:xfrm>
            <a:off x="10087410" y="4107979"/>
            <a:ext cx="3476190" cy="780264"/>
            <a:chOff x="10419431" y="3266667"/>
            <a:chExt cx="3476190" cy="780264"/>
          </a:xfrm>
        </p:grpSpPr>
        <p:pic>
          <p:nvPicPr>
            <p:cNvPr id="28" name="Object 29">
              <a:extLst>
                <a:ext uri="{FF2B5EF4-FFF2-40B4-BE49-F238E27FC236}">
                  <a16:creationId xmlns:a16="http://schemas.microsoft.com/office/drawing/2014/main" id="{F5842C0D-7F0E-5887-4F08-6515F2101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9431" y="3266667"/>
              <a:ext cx="3476190" cy="780264"/>
            </a:xfrm>
            <a:prstGeom prst="rect">
              <a:avLst/>
            </a:prstGeom>
          </p:spPr>
        </p:pic>
      </p:grpSp>
      <p:grpSp>
        <p:nvGrpSpPr>
          <p:cNvPr id="29" name="그룹 1008">
            <a:extLst>
              <a:ext uri="{FF2B5EF4-FFF2-40B4-BE49-F238E27FC236}">
                <a16:creationId xmlns:a16="http://schemas.microsoft.com/office/drawing/2014/main" id="{3961D3F6-7DEC-E809-C894-87DE3FE6283A}"/>
              </a:ext>
            </a:extLst>
          </p:cNvPr>
          <p:cNvGrpSpPr/>
          <p:nvPr/>
        </p:nvGrpSpPr>
        <p:grpSpPr>
          <a:xfrm>
            <a:off x="14334267" y="4935862"/>
            <a:ext cx="3476190" cy="1972062"/>
            <a:chOff x="13953148" y="4094550"/>
            <a:chExt cx="3476190" cy="1505450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401A124C-08DD-CB01-5F2D-E66A698E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53148" y="4094550"/>
              <a:ext cx="3476190" cy="1505450"/>
            </a:xfrm>
            <a:prstGeom prst="rect">
              <a:avLst/>
            </a:prstGeom>
          </p:spPr>
        </p:pic>
      </p:grpSp>
      <p:grpSp>
        <p:nvGrpSpPr>
          <p:cNvPr id="36" name="그룹 1009">
            <a:extLst>
              <a:ext uri="{FF2B5EF4-FFF2-40B4-BE49-F238E27FC236}">
                <a16:creationId xmlns:a16="http://schemas.microsoft.com/office/drawing/2014/main" id="{4CD38A53-F47F-9626-F8C9-94881F24CE3C}"/>
              </a:ext>
            </a:extLst>
          </p:cNvPr>
          <p:cNvGrpSpPr/>
          <p:nvPr/>
        </p:nvGrpSpPr>
        <p:grpSpPr>
          <a:xfrm>
            <a:off x="14334267" y="4107979"/>
            <a:ext cx="3476190" cy="780264"/>
            <a:chOff x="13953148" y="3266667"/>
            <a:chExt cx="3476190" cy="780264"/>
          </a:xfrm>
        </p:grpSpPr>
        <p:pic>
          <p:nvPicPr>
            <p:cNvPr id="37" name="Object 37">
              <a:extLst>
                <a:ext uri="{FF2B5EF4-FFF2-40B4-BE49-F238E27FC236}">
                  <a16:creationId xmlns:a16="http://schemas.microsoft.com/office/drawing/2014/main" id="{C94BEFAE-72B3-4C43-12FA-D0D7F6BAB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3148" y="3266667"/>
              <a:ext cx="3476190" cy="780264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15BDC9-9218-E930-B041-E6B7D4A51583}"/>
              </a:ext>
            </a:extLst>
          </p:cNvPr>
          <p:cNvSpPr txBox="1"/>
          <p:nvPr/>
        </p:nvSpPr>
        <p:spPr>
          <a:xfrm>
            <a:off x="10430204" y="5142857"/>
            <a:ext cx="2790601" cy="155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 수 및 매출건수 변화에 영향을 미친 변수를 찾지 못함</a:t>
            </a:r>
            <a:endParaRPr lang="en-US" altLang="ko-KR" sz="22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1D05F0-7689-C985-15D4-FDE938E26602}"/>
              </a:ext>
            </a:extLst>
          </p:cNvPr>
          <p:cNvSpPr txBox="1"/>
          <p:nvPr/>
        </p:nvSpPr>
        <p:spPr>
          <a:xfrm>
            <a:off x="10087410" y="4229100"/>
            <a:ext cx="3476190" cy="540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dirty="0">
                <a:solidFill>
                  <a:schemeClr val="bg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변수 간 관계 파악의 한계</a:t>
            </a:r>
            <a:endParaRPr lang="en-US" altLang="ko-KR" sz="2200" dirty="0">
              <a:solidFill>
                <a:schemeClr val="bg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872428-90DA-8526-C438-EB6D9632A838}"/>
              </a:ext>
            </a:extLst>
          </p:cNvPr>
          <p:cNvSpPr txBox="1"/>
          <p:nvPr/>
        </p:nvSpPr>
        <p:spPr>
          <a:xfrm>
            <a:off x="14688209" y="5142857"/>
            <a:ext cx="2790601" cy="155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군집 별 속하는 행정동 및 변화와 특성까진 도출하지 못함</a:t>
            </a:r>
            <a:endParaRPr lang="en-US" altLang="ko-KR" sz="22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581E72-D311-1D57-B32C-926EC390AB85}"/>
              </a:ext>
            </a:extLst>
          </p:cNvPr>
          <p:cNvSpPr txBox="1"/>
          <p:nvPr/>
        </p:nvSpPr>
        <p:spPr>
          <a:xfrm>
            <a:off x="14354610" y="4229100"/>
            <a:ext cx="3476190" cy="540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dirty="0">
                <a:solidFill>
                  <a:schemeClr val="bg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군집 결과의 한계</a:t>
            </a:r>
            <a:endParaRPr lang="en-US" altLang="ko-KR" sz="2200" dirty="0">
              <a:solidFill>
                <a:schemeClr val="bg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E97F6F-873E-A8C5-8A2A-1703435ACC25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30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53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향후 발전방향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6AC3D74B-24F4-5D9C-5F53-2E1628511A22}"/>
              </a:ext>
            </a:extLst>
          </p:cNvPr>
          <p:cNvGrpSpPr/>
          <p:nvPr/>
        </p:nvGrpSpPr>
        <p:grpSpPr>
          <a:xfrm>
            <a:off x="2082314" y="3685026"/>
            <a:ext cx="1255041" cy="1048307"/>
            <a:chOff x="2082314" y="3685026"/>
            <a:chExt cx="1255041" cy="104830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70E75F9C-5A3E-7917-8176-EF3DE66A2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2314" y="3685026"/>
              <a:ext cx="1255041" cy="1048307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14ED0F-A60E-E8EF-2787-EE83A21D64FB}"/>
              </a:ext>
            </a:extLst>
          </p:cNvPr>
          <p:cNvGrpSpPr/>
          <p:nvPr/>
        </p:nvGrpSpPr>
        <p:grpSpPr>
          <a:xfrm>
            <a:off x="3384974" y="3685026"/>
            <a:ext cx="9795978" cy="1048307"/>
            <a:chOff x="3384974" y="3685026"/>
            <a:chExt cx="9795978" cy="1048307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096D97FA-20B5-1DEC-BAD1-926188F93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4974" y="3685026"/>
              <a:ext cx="9795978" cy="1048307"/>
            </a:xfrm>
            <a:prstGeom prst="rect">
              <a:avLst/>
            </a:prstGeom>
          </p:spPr>
        </p:pic>
      </p:grpSp>
      <p:pic>
        <p:nvPicPr>
          <p:cNvPr id="10" name="Object 7">
            <a:extLst>
              <a:ext uri="{FF2B5EF4-FFF2-40B4-BE49-F238E27FC236}">
                <a16:creationId xmlns:a16="http://schemas.microsoft.com/office/drawing/2014/main" id="{6CCCF4F1-6689-EF4F-F546-81B9A323BD4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0838" y="3927023"/>
            <a:ext cx="425176" cy="523976"/>
          </a:xfrm>
          <a:prstGeom prst="rect">
            <a:avLst/>
          </a:prstGeom>
        </p:spPr>
      </p:pic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3050F473-2513-6727-5981-C383693902AC}"/>
              </a:ext>
            </a:extLst>
          </p:cNvPr>
          <p:cNvGrpSpPr/>
          <p:nvPr/>
        </p:nvGrpSpPr>
        <p:grpSpPr>
          <a:xfrm>
            <a:off x="2082314" y="4775516"/>
            <a:ext cx="1255041" cy="1449919"/>
            <a:chOff x="2082314" y="4775516"/>
            <a:chExt cx="1255041" cy="1048307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5CD330A5-8D1A-5724-A454-A3D24BBE9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2314" y="4775516"/>
              <a:ext cx="1255041" cy="1048307"/>
            </a:xfrm>
            <a:prstGeom prst="rect">
              <a:avLst/>
            </a:prstGeom>
          </p:spPr>
        </p:pic>
      </p:grpSp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FC18629F-2692-7A46-7992-63075C76D1F9}"/>
              </a:ext>
            </a:extLst>
          </p:cNvPr>
          <p:cNvGrpSpPr/>
          <p:nvPr/>
        </p:nvGrpSpPr>
        <p:grpSpPr>
          <a:xfrm>
            <a:off x="3384974" y="4775516"/>
            <a:ext cx="9795978" cy="1449919"/>
            <a:chOff x="3384974" y="4775516"/>
            <a:chExt cx="9795978" cy="1048307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7CC88C88-B6BD-F2F5-1C98-DE4BC153D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4974" y="4775516"/>
              <a:ext cx="9795978" cy="1048307"/>
            </a:xfrm>
            <a:prstGeom prst="rect">
              <a:avLst/>
            </a:prstGeom>
          </p:spPr>
        </p:pic>
      </p:grpSp>
      <p:pic>
        <p:nvPicPr>
          <p:cNvPr id="17" name="Object 14">
            <a:extLst>
              <a:ext uri="{FF2B5EF4-FFF2-40B4-BE49-F238E27FC236}">
                <a16:creationId xmlns:a16="http://schemas.microsoft.com/office/drawing/2014/main" id="{4C85600F-CBCB-4CBD-8809-ED991985D98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0837" y="5229124"/>
            <a:ext cx="482319" cy="523976"/>
          </a:xfrm>
          <a:prstGeom prst="rect">
            <a:avLst/>
          </a:prstGeom>
        </p:spPr>
      </p:pic>
      <p:grpSp>
        <p:nvGrpSpPr>
          <p:cNvPr id="2" name="그룹 1011">
            <a:extLst>
              <a:ext uri="{FF2B5EF4-FFF2-40B4-BE49-F238E27FC236}">
                <a16:creationId xmlns:a16="http://schemas.microsoft.com/office/drawing/2014/main" id="{8098D1D0-5197-7B4E-E67D-D5102F0BD888}"/>
              </a:ext>
            </a:extLst>
          </p:cNvPr>
          <p:cNvGrpSpPr/>
          <p:nvPr/>
        </p:nvGrpSpPr>
        <p:grpSpPr>
          <a:xfrm>
            <a:off x="15579676" y="247788"/>
            <a:ext cx="454910" cy="454910"/>
            <a:chOff x="10024646" y="3555323"/>
            <a:chExt cx="454910" cy="454910"/>
          </a:xfrm>
        </p:grpSpPr>
        <p:pic>
          <p:nvPicPr>
            <p:cNvPr id="3" name="Object 38">
              <a:extLst>
                <a:ext uri="{FF2B5EF4-FFF2-40B4-BE49-F238E27FC236}">
                  <a16:creationId xmlns:a16="http://schemas.microsoft.com/office/drawing/2014/main" id="{A47B012C-1EA4-8159-C2CB-A1A1A27C1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03FD48-657E-5E76-DD92-5C895E0CC9AD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04.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평가 및 결론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89B4D-FE46-2A4B-08ED-00132D6C07FD}"/>
              </a:ext>
            </a:extLst>
          </p:cNvPr>
          <p:cNvSpPr txBox="1"/>
          <p:nvPr/>
        </p:nvSpPr>
        <p:spPr>
          <a:xfrm>
            <a:off x="3352800" y="3973355"/>
            <a:ext cx="9301399" cy="49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회귀분석을 통해 </a:t>
            </a:r>
            <a:r>
              <a:rPr lang="en-US" altLang="ko-KR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년을 전 후로 점포수가 급격하게 낮아진 요인에 대해서 식별 가능 </a:t>
            </a:r>
            <a:endParaRPr lang="en-US" altLang="ko-KR" sz="20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64BD91-9E0F-B784-7CA2-A344022B9840}"/>
              </a:ext>
            </a:extLst>
          </p:cNvPr>
          <p:cNvSpPr txBox="1"/>
          <p:nvPr/>
        </p:nvSpPr>
        <p:spPr>
          <a:xfrm>
            <a:off x="3576401" y="4914900"/>
            <a:ext cx="9301399" cy="96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코로나</a:t>
            </a:r>
            <a:r>
              <a:rPr lang="en-US" altLang="ko-KR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19</a:t>
            </a: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로 타격을 입은 행정동의 수요 특성 파악을 통해 어떤 수요 특성을 가진 </a:t>
            </a:r>
            <a:endParaRPr lang="en-US" altLang="ko-KR" sz="20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행정동이 코로나</a:t>
            </a:r>
            <a:r>
              <a:rPr lang="en-US" altLang="ko-KR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19</a:t>
            </a: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와 같은 팬데믹을 겪었을 때 충격을 크게 받는 지 파악 가능</a:t>
            </a:r>
            <a:endParaRPr lang="en-US" altLang="ko-KR" sz="20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A37A9B57-8889-7732-B73C-D7CFDDF929A7}"/>
              </a:ext>
            </a:extLst>
          </p:cNvPr>
          <p:cNvGrpSpPr/>
          <p:nvPr/>
        </p:nvGrpSpPr>
        <p:grpSpPr>
          <a:xfrm>
            <a:off x="2089934" y="6253443"/>
            <a:ext cx="1255041" cy="1449919"/>
            <a:chOff x="2082314" y="4775516"/>
            <a:chExt cx="1255041" cy="1048307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DF6A8B66-795E-E9DA-C7F4-0241874E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2314" y="4775516"/>
              <a:ext cx="1255041" cy="1048307"/>
            </a:xfrm>
            <a:prstGeom prst="rect">
              <a:avLst/>
            </a:prstGeom>
          </p:spPr>
        </p:pic>
      </p:grpSp>
      <p:grpSp>
        <p:nvGrpSpPr>
          <p:cNvPr id="36" name="그룹 1004">
            <a:extLst>
              <a:ext uri="{FF2B5EF4-FFF2-40B4-BE49-F238E27FC236}">
                <a16:creationId xmlns:a16="http://schemas.microsoft.com/office/drawing/2014/main" id="{A960E193-EF55-BA33-55BD-E7BDF93F724B}"/>
              </a:ext>
            </a:extLst>
          </p:cNvPr>
          <p:cNvGrpSpPr/>
          <p:nvPr/>
        </p:nvGrpSpPr>
        <p:grpSpPr>
          <a:xfrm>
            <a:off x="3392594" y="6253443"/>
            <a:ext cx="9795978" cy="1449919"/>
            <a:chOff x="3384974" y="4775516"/>
            <a:chExt cx="9795978" cy="1048307"/>
          </a:xfrm>
        </p:grpSpPr>
        <p:pic>
          <p:nvPicPr>
            <p:cNvPr id="37" name="Object 12">
              <a:extLst>
                <a:ext uri="{FF2B5EF4-FFF2-40B4-BE49-F238E27FC236}">
                  <a16:creationId xmlns:a16="http://schemas.microsoft.com/office/drawing/2014/main" id="{7DB04D1E-674F-6FB0-EE7D-040CBB9C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4974" y="4775516"/>
              <a:ext cx="9795978" cy="104830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F7A776-271B-975D-AA5E-1243A6493966}"/>
              </a:ext>
            </a:extLst>
          </p:cNvPr>
          <p:cNvSpPr txBox="1"/>
          <p:nvPr/>
        </p:nvSpPr>
        <p:spPr>
          <a:xfrm>
            <a:off x="3561349" y="6378651"/>
            <a:ext cx="9301399" cy="96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음식점 외 기타 업종에서 연도별 어떤 변화가 일어났는 지 시각화를 통해 </a:t>
            </a:r>
            <a:endParaRPr lang="en-US" altLang="ko-KR" sz="20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카테고리 별 비교 가능  </a:t>
            </a:r>
            <a:endParaRPr lang="en-US" altLang="ko-KR" sz="20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22" name="Object 21">
            <a:extLst>
              <a:ext uri="{FF2B5EF4-FFF2-40B4-BE49-F238E27FC236}">
                <a16:creationId xmlns:a16="http://schemas.microsoft.com/office/drawing/2014/main" id="{E4A12E6D-E723-4B87-31C2-7694E7ABAA6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8457" y="6724047"/>
            <a:ext cx="482319" cy="533500"/>
          </a:xfrm>
          <a:prstGeom prst="rect">
            <a:avLst/>
          </a:prstGeom>
        </p:spPr>
      </p:pic>
      <p:grpSp>
        <p:nvGrpSpPr>
          <p:cNvPr id="41" name="그룹 1003">
            <a:extLst>
              <a:ext uri="{FF2B5EF4-FFF2-40B4-BE49-F238E27FC236}">
                <a16:creationId xmlns:a16="http://schemas.microsoft.com/office/drawing/2014/main" id="{F12741D3-69F2-3442-312E-A89C88F3FFE4}"/>
              </a:ext>
            </a:extLst>
          </p:cNvPr>
          <p:cNvGrpSpPr/>
          <p:nvPr/>
        </p:nvGrpSpPr>
        <p:grpSpPr>
          <a:xfrm>
            <a:off x="2089934" y="7739215"/>
            <a:ext cx="1255041" cy="1449919"/>
            <a:chOff x="2082314" y="4775516"/>
            <a:chExt cx="1255041" cy="1048307"/>
          </a:xfrm>
        </p:grpSpPr>
        <p:pic>
          <p:nvPicPr>
            <p:cNvPr id="42" name="Object 9">
              <a:extLst>
                <a:ext uri="{FF2B5EF4-FFF2-40B4-BE49-F238E27FC236}">
                  <a16:creationId xmlns:a16="http://schemas.microsoft.com/office/drawing/2014/main" id="{67089285-8BD3-FABF-EA38-3C4D5A9BE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2314" y="4775516"/>
              <a:ext cx="1255041" cy="1048307"/>
            </a:xfrm>
            <a:prstGeom prst="rect">
              <a:avLst/>
            </a:prstGeom>
          </p:spPr>
        </p:pic>
      </p:grpSp>
      <p:grpSp>
        <p:nvGrpSpPr>
          <p:cNvPr id="43" name="그룹 1004">
            <a:extLst>
              <a:ext uri="{FF2B5EF4-FFF2-40B4-BE49-F238E27FC236}">
                <a16:creationId xmlns:a16="http://schemas.microsoft.com/office/drawing/2014/main" id="{EE2A3E44-9E32-03D0-6754-8FD71EE376CD}"/>
              </a:ext>
            </a:extLst>
          </p:cNvPr>
          <p:cNvGrpSpPr/>
          <p:nvPr/>
        </p:nvGrpSpPr>
        <p:grpSpPr>
          <a:xfrm>
            <a:off x="3392594" y="7739215"/>
            <a:ext cx="9795978" cy="1449919"/>
            <a:chOff x="3384974" y="4775516"/>
            <a:chExt cx="9795978" cy="1048307"/>
          </a:xfrm>
        </p:grpSpPr>
        <p:pic>
          <p:nvPicPr>
            <p:cNvPr id="44" name="Object 12">
              <a:extLst>
                <a:ext uri="{FF2B5EF4-FFF2-40B4-BE49-F238E27FC236}">
                  <a16:creationId xmlns:a16="http://schemas.microsoft.com/office/drawing/2014/main" id="{EC1BB8FC-E000-5939-1349-BFFD3EDE3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4974" y="4775516"/>
              <a:ext cx="9795978" cy="1048307"/>
            </a:xfrm>
            <a:prstGeom prst="rect">
              <a:avLst/>
            </a:prstGeom>
          </p:spPr>
        </p:pic>
      </p:grpSp>
      <p:pic>
        <p:nvPicPr>
          <p:cNvPr id="27" name="Object 28">
            <a:extLst>
              <a:ext uri="{FF2B5EF4-FFF2-40B4-BE49-F238E27FC236}">
                <a16:creationId xmlns:a16="http://schemas.microsoft.com/office/drawing/2014/main" id="{EFC39971-1568-C06F-AC1A-36A0FFE9AE7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39121" y="8189144"/>
            <a:ext cx="491843" cy="5239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76E958F-8B28-13EC-843E-41497E7A2686}"/>
              </a:ext>
            </a:extLst>
          </p:cNvPr>
          <p:cNvSpPr txBox="1"/>
          <p:nvPr/>
        </p:nvSpPr>
        <p:spPr>
          <a:xfrm>
            <a:off x="3576401" y="7962900"/>
            <a:ext cx="9301399" cy="96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점포 수 및 매출건수의 변화가 실질적으로 해당 상권의 개</a:t>
            </a:r>
            <a:r>
              <a:rPr lang="en-US" altLang="ko-KR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폐업률과</a:t>
            </a: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r>
              <a:rPr lang="ko-KR" altLang="en-US" sz="2000" dirty="0" err="1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공실률</a:t>
            </a: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등 </a:t>
            </a:r>
            <a:endParaRPr lang="en-US" altLang="ko-KR" sz="20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0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다른 변수에 미치는 영향까지도 분석 가능</a:t>
            </a:r>
            <a:endParaRPr lang="en-US" altLang="ko-KR" sz="20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grpSp>
        <p:nvGrpSpPr>
          <p:cNvPr id="29" name="그룹 1011">
            <a:extLst>
              <a:ext uri="{FF2B5EF4-FFF2-40B4-BE49-F238E27FC236}">
                <a16:creationId xmlns:a16="http://schemas.microsoft.com/office/drawing/2014/main" id="{3D0AB136-B9C6-456A-7891-5035122E0217}"/>
              </a:ext>
            </a:extLst>
          </p:cNvPr>
          <p:cNvGrpSpPr/>
          <p:nvPr/>
        </p:nvGrpSpPr>
        <p:grpSpPr>
          <a:xfrm>
            <a:off x="11245093" y="2806490"/>
            <a:ext cx="6933012" cy="6933012"/>
            <a:chOff x="10243701" y="2587756"/>
            <a:chExt cx="6933012" cy="6933012"/>
          </a:xfrm>
        </p:grpSpPr>
        <p:pic>
          <p:nvPicPr>
            <p:cNvPr id="30" name="Object 41">
              <a:extLst>
                <a:ext uri="{FF2B5EF4-FFF2-40B4-BE49-F238E27FC236}">
                  <a16:creationId xmlns:a16="http://schemas.microsoft.com/office/drawing/2014/main" id="{F15F8AE7-0DE6-55AD-04EE-BC1CF8215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3701" y="2587756"/>
              <a:ext cx="6933012" cy="6933012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54F1836-2651-1044-6F2A-837B2CE7AE73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31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31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D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0686" y="-1776451"/>
            <a:ext cx="20567505" cy="14467922"/>
            <a:chOff x="-1470686" y="-1776451"/>
            <a:chExt cx="20567505" cy="1446792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266807" y="597349"/>
              <a:ext cx="9052984" cy="1533854"/>
              <a:chOff x="10266807" y="597349"/>
              <a:chExt cx="9052984" cy="153385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00000">
                <a:off x="10266807" y="597349"/>
                <a:ext cx="9052984" cy="153385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898281" y="4773401"/>
              <a:ext cx="21574648" cy="1533854"/>
              <a:chOff x="-1898281" y="4773401"/>
              <a:chExt cx="21574648" cy="15338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800000">
                <a:off x="-1898281" y="4773401"/>
                <a:ext cx="21574648" cy="15338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244886" y="6399865"/>
              <a:ext cx="19442006" cy="1533854"/>
              <a:chOff x="-1244886" y="6399865"/>
              <a:chExt cx="19442006" cy="15338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800000">
                <a:off x="-1244886" y="6399865"/>
                <a:ext cx="19442006" cy="15338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2033449" y="1652165"/>
              <a:ext cx="14125457" cy="1533854"/>
              <a:chOff x="-2033449" y="1652165"/>
              <a:chExt cx="14125457" cy="15338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800000">
                <a:off x="-2033449" y="1652165"/>
                <a:ext cx="14125457" cy="153385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576407" y="9275617"/>
            <a:ext cx="7243553" cy="1533854"/>
            <a:chOff x="-1576407" y="9275617"/>
            <a:chExt cx="7243553" cy="15338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00000">
              <a:off x="-1576407" y="9275617"/>
              <a:ext cx="7243553" cy="15338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34997" y="9594978"/>
            <a:ext cx="7268074" cy="1533854"/>
            <a:chOff x="13034997" y="9594978"/>
            <a:chExt cx="7268074" cy="15338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13034997" y="9594978"/>
              <a:ext cx="7268074" cy="15338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48653" y="8199483"/>
            <a:ext cx="1516819" cy="1516819"/>
            <a:chOff x="4190217" y="8928436"/>
            <a:chExt cx="1516819" cy="15168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0217" y="8928436"/>
              <a:ext cx="1516819" cy="15168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26422" y="7131667"/>
            <a:ext cx="3652453" cy="3652453"/>
            <a:chOff x="5200000" y="8765229"/>
            <a:chExt cx="3652453" cy="36524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0000" y="8765229"/>
              <a:ext cx="3652453" cy="36524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77740" y="4434041"/>
            <a:ext cx="3664655" cy="3664655"/>
            <a:chOff x="13477740" y="4434041"/>
            <a:chExt cx="3664655" cy="36646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7740" y="4434041"/>
              <a:ext cx="3664655" cy="36646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669034" y="6625394"/>
            <a:ext cx="1680604" cy="1680604"/>
            <a:chOff x="16669034" y="6625394"/>
            <a:chExt cx="1680604" cy="16806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69034" y="6625394"/>
              <a:ext cx="1680604" cy="16806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2159" y="5314918"/>
            <a:ext cx="3383495" cy="3383495"/>
            <a:chOff x="432159" y="5314918"/>
            <a:chExt cx="3383495" cy="33834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159" y="5314918"/>
              <a:ext cx="3383495" cy="33834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20972" y="7311569"/>
            <a:ext cx="857326" cy="857326"/>
            <a:chOff x="3420972" y="7311569"/>
            <a:chExt cx="857326" cy="85732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0972" y="7311569"/>
              <a:ext cx="857326" cy="8573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673089" y="6420193"/>
            <a:ext cx="1516819" cy="1516819"/>
            <a:chOff x="-673089" y="6420193"/>
            <a:chExt cx="1516819" cy="15168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73089" y="6420193"/>
              <a:ext cx="1516819" cy="15168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81190" y="-475887"/>
            <a:ext cx="3144533" cy="3144533"/>
            <a:chOff x="8381190" y="-475887"/>
            <a:chExt cx="3144533" cy="31445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1190" y="-475887"/>
              <a:ext cx="3144533" cy="31445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16386" y="1253740"/>
            <a:ext cx="999953" cy="999953"/>
            <a:chOff x="7716386" y="1253740"/>
            <a:chExt cx="999953" cy="9999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6386" y="1253740"/>
              <a:ext cx="999953" cy="9999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1474644" y="701685"/>
            <a:ext cx="3115909" cy="3115909"/>
            <a:chOff x="-1474644" y="701685"/>
            <a:chExt cx="3115909" cy="31159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474644" y="701685"/>
              <a:ext cx="3115909" cy="311590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5068" y="1228875"/>
            <a:ext cx="1680604" cy="1680604"/>
            <a:chOff x="1205068" y="1228875"/>
            <a:chExt cx="1680604" cy="168060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068" y="1228875"/>
              <a:ext cx="1680604" cy="16806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328553" y="1708841"/>
            <a:ext cx="1325263" cy="1325263"/>
            <a:chOff x="4328553" y="1708841"/>
            <a:chExt cx="1325263" cy="132526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8553" y="1708841"/>
              <a:ext cx="1325263" cy="13252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085656" y="-1468638"/>
            <a:ext cx="3482619" cy="3482619"/>
            <a:chOff x="15085656" y="-1468638"/>
            <a:chExt cx="3482619" cy="348261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85656" y="-1468638"/>
              <a:ext cx="3482619" cy="348261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358114" y="7740232"/>
            <a:ext cx="1572409" cy="1572409"/>
            <a:chOff x="13358114" y="7740232"/>
            <a:chExt cx="1572409" cy="157240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58114" y="7740232"/>
              <a:ext cx="1572409" cy="157240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-1612192" y="5443259"/>
            <a:ext cx="4278473" cy="339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B20E4D-2E20-2EE1-761F-6A654233C813}"/>
              </a:ext>
            </a:extLst>
          </p:cNvPr>
          <p:cNvSpPr txBox="1"/>
          <p:nvPr/>
        </p:nvSpPr>
        <p:spPr>
          <a:xfrm>
            <a:off x="6424716" y="4113334"/>
            <a:ext cx="54385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rgbClr val="A85A56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감사합니다 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F2B02-4E1F-7A7E-9FE8-C0B93C062080}"/>
              </a:ext>
            </a:extLst>
          </p:cNvPr>
          <p:cNvSpPr txBox="1"/>
          <p:nvPr/>
        </p:nvSpPr>
        <p:spPr>
          <a:xfrm>
            <a:off x="6555420" y="5824835"/>
            <a:ext cx="5177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85A5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- </a:t>
            </a:r>
            <a:r>
              <a:rPr lang="ko-KR" altLang="en-US" sz="2400" dirty="0">
                <a:solidFill>
                  <a:srgbClr val="A85A5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글로벌 소프트웨어 캠퍼스 </a:t>
            </a:r>
            <a:r>
              <a:rPr lang="en-US" altLang="ko-KR" sz="2400" dirty="0" err="1">
                <a:solidFill>
                  <a:srgbClr val="A85A5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BiBibig</a:t>
            </a:r>
            <a:r>
              <a:rPr lang="en-US" altLang="ko-KR" sz="2400" dirty="0">
                <a:solidFill>
                  <a:srgbClr val="A85A5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- </a:t>
            </a:r>
            <a:endParaRPr lang="ko-KR" altLang="en-US" sz="2400" dirty="0">
              <a:solidFill>
                <a:srgbClr val="A85A5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79C7F20-4718-40FD-FE80-6CED7D8255A2}"/>
              </a:ext>
            </a:extLst>
          </p:cNvPr>
          <p:cNvSpPr txBox="1"/>
          <p:nvPr/>
        </p:nvSpPr>
        <p:spPr>
          <a:xfrm>
            <a:off x="2059486" y="926611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목차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46" name="그룹 1003">
            <a:extLst>
              <a:ext uri="{FF2B5EF4-FFF2-40B4-BE49-F238E27FC236}">
                <a16:creationId xmlns:a16="http://schemas.microsoft.com/office/drawing/2014/main" id="{2365F2DD-BC97-A399-535E-D9758B342151}"/>
              </a:ext>
            </a:extLst>
          </p:cNvPr>
          <p:cNvGrpSpPr/>
          <p:nvPr/>
        </p:nvGrpSpPr>
        <p:grpSpPr>
          <a:xfrm>
            <a:off x="1655271" y="3390900"/>
            <a:ext cx="2289013" cy="2359537"/>
            <a:chOff x="2195791" y="3850763"/>
            <a:chExt cx="2989269" cy="2989269"/>
          </a:xfrm>
        </p:grpSpPr>
        <p:pic>
          <p:nvPicPr>
            <p:cNvPr id="47" name="Object 11">
              <a:extLst>
                <a:ext uri="{FF2B5EF4-FFF2-40B4-BE49-F238E27FC236}">
                  <a16:creationId xmlns:a16="http://schemas.microsoft.com/office/drawing/2014/main" id="{C639AF4E-DA9E-FB29-5EDF-7DFAE8BA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5791" y="3850763"/>
              <a:ext cx="2989269" cy="2989269"/>
            </a:xfrm>
            <a:prstGeom prst="rect">
              <a:avLst/>
            </a:prstGeom>
          </p:spPr>
        </p:pic>
      </p:grpSp>
      <p:grpSp>
        <p:nvGrpSpPr>
          <p:cNvPr id="48" name="그룹 1004">
            <a:extLst>
              <a:ext uri="{FF2B5EF4-FFF2-40B4-BE49-F238E27FC236}">
                <a16:creationId xmlns:a16="http://schemas.microsoft.com/office/drawing/2014/main" id="{AFFED9A7-4E3B-88BB-5731-489836EE0DCA}"/>
              </a:ext>
            </a:extLst>
          </p:cNvPr>
          <p:cNvGrpSpPr/>
          <p:nvPr/>
        </p:nvGrpSpPr>
        <p:grpSpPr>
          <a:xfrm>
            <a:off x="3609175" y="4238928"/>
            <a:ext cx="1167594" cy="1167594"/>
            <a:chOff x="4245229" y="5360090"/>
            <a:chExt cx="1167594" cy="1167594"/>
          </a:xfrm>
        </p:grpSpPr>
        <p:pic>
          <p:nvPicPr>
            <p:cNvPr id="49" name="Object 16">
              <a:extLst>
                <a:ext uri="{FF2B5EF4-FFF2-40B4-BE49-F238E27FC236}">
                  <a16:creationId xmlns:a16="http://schemas.microsoft.com/office/drawing/2014/main" id="{1B17F419-511B-443A-2F33-4DE285A35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5229" y="5360090"/>
              <a:ext cx="1167594" cy="1167594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2B637CFE-9A30-119C-5B78-E75C8E5A2699}"/>
              </a:ext>
            </a:extLst>
          </p:cNvPr>
          <p:cNvGrpSpPr/>
          <p:nvPr/>
        </p:nvGrpSpPr>
        <p:grpSpPr>
          <a:xfrm>
            <a:off x="5967282" y="3562013"/>
            <a:ext cx="2328117" cy="2074289"/>
            <a:chOff x="5918317" y="3831211"/>
            <a:chExt cx="3028373" cy="3028373"/>
          </a:xfrm>
        </p:grpSpPr>
        <p:pic>
          <p:nvPicPr>
            <p:cNvPr id="51" name="Object 19">
              <a:extLst>
                <a:ext uri="{FF2B5EF4-FFF2-40B4-BE49-F238E27FC236}">
                  <a16:creationId xmlns:a16="http://schemas.microsoft.com/office/drawing/2014/main" id="{1C4E2900-7384-D0E4-0C68-C0ADFD046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8317" y="3831211"/>
              <a:ext cx="3028373" cy="3028373"/>
            </a:xfrm>
            <a:prstGeom prst="rect">
              <a:avLst/>
            </a:prstGeom>
          </p:spPr>
        </p:pic>
      </p:grpSp>
      <p:grpSp>
        <p:nvGrpSpPr>
          <p:cNvPr id="52" name="그룹 1006">
            <a:extLst>
              <a:ext uri="{FF2B5EF4-FFF2-40B4-BE49-F238E27FC236}">
                <a16:creationId xmlns:a16="http://schemas.microsoft.com/office/drawing/2014/main" id="{D725925A-90D1-2205-200E-EF350CC98A17}"/>
              </a:ext>
            </a:extLst>
          </p:cNvPr>
          <p:cNvGrpSpPr/>
          <p:nvPr/>
        </p:nvGrpSpPr>
        <p:grpSpPr>
          <a:xfrm>
            <a:off x="7811556" y="4279232"/>
            <a:ext cx="1167594" cy="1167594"/>
            <a:chOff x="8138336" y="5360090"/>
            <a:chExt cx="1167594" cy="1167594"/>
          </a:xfrm>
        </p:grpSpPr>
        <p:pic>
          <p:nvPicPr>
            <p:cNvPr id="53" name="Object 24">
              <a:extLst>
                <a:ext uri="{FF2B5EF4-FFF2-40B4-BE49-F238E27FC236}">
                  <a16:creationId xmlns:a16="http://schemas.microsoft.com/office/drawing/2014/main" id="{AD658721-97D3-92D5-CC70-C791CB844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38336" y="5360090"/>
              <a:ext cx="1167594" cy="1167594"/>
            </a:xfrm>
            <a:prstGeom prst="rect">
              <a:avLst/>
            </a:prstGeom>
          </p:spPr>
        </p:pic>
      </p:grpSp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4B69EF20-9AA3-DAE3-8B9C-27AA6C00665C}"/>
              </a:ext>
            </a:extLst>
          </p:cNvPr>
          <p:cNvGrpSpPr/>
          <p:nvPr/>
        </p:nvGrpSpPr>
        <p:grpSpPr>
          <a:xfrm>
            <a:off x="9677089" y="3390900"/>
            <a:ext cx="2819711" cy="2712078"/>
            <a:chOff x="9679947" y="3705386"/>
            <a:chExt cx="3280023" cy="3280023"/>
          </a:xfrm>
        </p:grpSpPr>
        <p:pic>
          <p:nvPicPr>
            <p:cNvPr id="55" name="Object 27">
              <a:extLst>
                <a:ext uri="{FF2B5EF4-FFF2-40B4-BE49-F238E27FC236}">
                  <a16:creationId xmlns:a16="http://schemas.microsoft.com/office/drawing/2014/main" id="{E084500F-D5A3-DDDA-F6B3-7AD3239D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9947" y="3705386"/>
              <a:ext cx="3280023" cy="328002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1E636274-47CE-4843-2C76-4608D92A4342}"/>
              </a:ext>
            </a:extLst>
          </p:cNvPr>
          <p:cNvGrpSpPr/>
          <p:nvPr/>
        </p:nvGrpSpPr>
        <p:grpSpPr>
          <a:xfrm>
            <a:off x="12015006" y="4381500"/>
            <a:ext cx="1167594" cy="1167594"/>
            <a:chOff x="12031444" y="5360090"/>
            <a:chExt cx="1167594" cy="1167594"/>
          </a:xfrm>
        </p:grpSpPr>
        <p:pic>
          <p:nvPicPr>
            <p:cNvPr id="57" name="Object 32">
              <a:extLst>
                <a:ext uri="{FF2B5EF4-FFF2-40B4-BE49-F238E27FC236}">
                  <a16:creationId xmlns:a16="http://schemas.microsoft.com/office/drawing/2014/main" id="{AFE23933-32F9-0E21-5A46-CC68BD60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1444" y="5360090"/>
              <a:ext cx="1167594" cy="1167594"/>
            </a:xfrm>
            <a:prstGeom prst="rect">
              <a:avLst/>
            </a:prstGeom>
          </p:spPr>
        </p:pic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6CD32CC5-83B5-B718-FBEF-B1E99EC6B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49400" y="3423634"/>
            <a:ext cx="2711405" cy="2502651"/>
          </a:xfrm>
          <a:prstGeom prst="rect">
            <a:avLst/>
          </a:prstGeom>
        </p:spPr>
      </p:pic>
      <p:grpSp>
        <p:nvGrpSpPr>
          <p:cNvPr id="59" name="그룹 1006">
            <a:extLst>
              <a:ext uri="{FF2B5EF4-FFF2-40B4-BE49-F238E27FC236}">
                <a16:creationId xmlns:a16="http://schemas.microsoft.com/office/drawing/2014/main" id="{3FB3FF15-6411-F7BE-0B3E-862FEA0EDDF3}"/>
              </a:ext>
            </a:extLst>
          </p:cNvPr>
          <p:cNvGrpSpPr/>
          <p:nvPr/>
        </p:nvGrpSpPr>
        <p:grpSpPr>
          <a:xfrm>
            <a:off x="16456340" y="4981122"/>
            <a:ext cx="931407" cy="931407"/>
            <a:chOff x="16361112" y="6814642"/>
            <a:chExt cx="931407" cy="931407"/>
          </a:xfrm>
        </p:grpSpPr>
        <p:pic>
          <p:nvPicPr>
            <p:cNvPr id="60" name="Object 17">
              <a:extLst>
                <a:ext uri="{FF2B5EF4-FFF2-40B4-BE49-F238E27FC236}">
                  <a16:creationId xmlns:a16="http://schemas.microsoft.com/office/drawing/2014/main" id="{4724694A-C559-7CD1-B887-65079A773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1112" y="6814642"/>
              <a:ext cx="931407" cy="931407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6BA9EB7-2930-450D-D97B-96377C963707}"/>
              </a:ext>
            </a:extLst>
          </p:cNvPr>
          <p:cNvSpPr txBox="1"/>
          <p:nvPr/>
        </p:nvSpPr>
        <p:spPr>
          <a:xfrm>
            <a:off x="1555484" y="6161189"/>
            <a:ext cx="32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프로젝트 개요</a:t>
            </a:r>
            <a:endParaRPr lang="ko-KR" altLang="en-US" sz="8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E25AF5-2E48-B91E-2E03-B078981573BA}"/>
              </a:ext>
            </a:extLst>
          </p:cNvPr>
          <p:cNvSpPr txBox="1"/>
          <p:nvPr/>
        </p:nvSpPr>
        <p:spPr>
          <a:xfrm>
            <a:off x="6303715" y="6161189"/>
            <a:ext cx="32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8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C33C7F-0E02-3792-8A22-5012177529CA}"/>
              </a:ext>
            </a:extLst>
          </p:cNvPr>
          <p:cNvSpPr txBox="1"/>
          <p:nvPr/>
        </p:nvSpPr>
        <p:spPr>
          <a:xfrm>
            <a:off x="10157142" y="6161188"/>
            <a:ext cx="32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8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4FDAC0BC-7168-D4DF-E890-F7D13AD6E2AA}"/>
              </a:ext>
            </a:extLst>
          </p:cNvPr>
          <p:cNvSpPr txBox="1"/>
          <p:nvPr/>
        </p:nvSpPr>
        <p:spPr>
          <a:xfrm>
            <a:off x="14173200" y="6161187"/>
            <a:ext cx="32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04. </a:t>
            </a:r>
            <a:r>
              <a:rPr lang="ko-KR" altLang="en-US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평가 및 결론</a:t>
            </a:r>
            <a:endParaRPr lang="ko-KR" altLang="en-US" sz="8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9390F720-B6AE-6037-DFC0-B0ECA64D4913}"/>
              </a:ext>
            </a:extLst>
          </p:cNvPr>
          <p:cNvSpPr txBox="1"/>
          <p:nvPr/>
        </p:nvSpPr>
        <p:spPr>
          <a:xfrm>
            <a:off x="1655271" y="7011669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주제 선정 배경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31FCEA4-15E1-0DED-867A-69CE192EB292}"/>
              </a:ext>
            </a:extLst>
          </p:cNvPr>
          <p:cNvSpPr txBox="1"/>
          <p:nvPr/>
        </p:nvSpPr>
        <p:spPr>
          <a:xfrm>
            <a:off x="1655271" y="7456205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#2.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목표 및 범위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0D7D3AAA-56EE-8D0A-B100-EA6E357A74EE}"/>
              </a:ext>
            </a:extLst>
          </p:cNvPr>
          <p:cNvSpPr txBox="1"/>
          <p:nvPr/>
        </p:nvSpPr>
        <p:spPr>
          <a:xfrm>
            <a:off x="6311136" y="7715190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#2.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상권규모 변화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A613DE8E-1ECA-F990-FD14-8E3964949C5A}"/>
              </a:ext>
            </a:extLst>
          </p:cNvPr>
          <p:cNvSpPr txBox="1"/>
          <p:nvPr/>
        </p:nvSpPr>
        <p:spPr>
          <a:xfrm>
            <a:off x="10173184" y="7002909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군집화 적정 </a:t>
            </a:r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k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수 결정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C5CB4828-DA50-B40B-1FDE-596575D3AFBC}"/>
              </a:ext>
            </a:extLst>
          </p:cNvPr>
          <p:cNvSpPr txBox="1"/>
          <p:nvPr/>
        </p:nvSpPr>
        <p:spPr>
          <a:xfrm>
            <a:off x="10173184" y="7447445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#2.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군집화 결과 시각화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050A4508-C70B-17FF-9EFE-D0670D520908}"/>
              </a:ext>
            </a:extLst>
          </p:cNvPr>
          <p:cNvSpPr txBox="1"/>
          <p:nvPr/>
        </p:nvSpPr>
        <p:spPr>
          <a:xfrm>
            <a:off x="14298018" y="6856040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한계점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31546D16-8C66-942E-8D89-BD7871622B14}"/>
              </a:ext>
            </a:extLst>
          </p:cNvPr>
          <p:cNvSpPr txBox="1"/>
          <p:nvPr/>
        </p:nvSpPr>
        <p:spPr>
          <a:xfrm>
            <a:off x="14298018" y="7300576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#2.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향후 발전방향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73" name="TextBox 972">
            <a:extLst>
              <a:ext uri="{FF2B5EF4-FFF2-40B4-BE49-F238E27FC236}">
                <a16:creationId xmlns:a16="http://schemas.microsoft.com/office/drawing/2014/main" id="{55E062B5-622C-807B-32AB-9B12A74707BC}"/>
              </a:ext>
            </a:extLst>
          </p:cNvPr>
          <p:cNvSpPr txBox="1"/>
          <p:nvPr/>
        </p:nvSpPr>
        <p:spPr>
          <a:xfrm>
            <a:off x="1655271" y="7900741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#3. Data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 항목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0F46B-C371-4853-07E1-BED4BB7D4B4F}"/>
              </a:ext>
            </a:extLst>
          </p:cNvPr>
          <p:cNvSpPr txBox="1"/>
          <p:nvPr/>
        </p:nvSpPr>
        <p:spPr>
          <a:xfrm>
            <a:off x="6311137" y="8150304"/>
            <a:ext cx="2962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점포 수</a:t>
            </a:r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매출건수 상위   </a:t>
            </a:r>
            <a:endParaRPr lang="en-US" altLang="ko-KR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    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및 하위 </a:t>
            </a:r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Top10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행정동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E3D72-D249-CE7B-0620-DAD1FD7124E6}"/>
              </a:ext>
            </a:extLst>
          </p:cNvPr>
          <p:cNvSpPr txBox="1"/>
          <p:nvPr/>
        </p:nvSpPr>
        <p:spPr>
          <a:xfrm>
            <a:off x="6303715" y="8858190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#4. </a:t>
            </a:r>
            <a:r>
              <a:rPr lang="ko-KR" altLang="en-US" sz="2000" dirty="0" err="1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산점도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16753-7B8E-5D67-E1F5-12216EE9B189}"/>
              </a:ext>
            </a:extLst>
          </p:cNvPr>
          <p:cNvSpPr txBox="1"/>
          <p:nvPr/>
        </p:nvSpPr>
        <p:spPr>
          <a:xfrm>
            <a:off x="6311136" y="7015097"/>
            <a:ext cx="3450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연도별 점포 수 </a:t>
            </a:r>
            <a:endParaRPr lang="en-US" altLang="ko-KR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    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및 매출금액 변화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2252304"/>
            <a:ext cx="21575614" cy="142232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79C7F20-4718-40FD-FE80-6CED7D8255A2}"/>
              </a:ext>
            </a:extLst>
          </p:cNvPr>
          <p:cNvSpPr txBox="1"/>
          <p:nvPr/>
        </p:nvSpPr>
        <p:spPr>
          <a:xfrm>
            <a:off x="2819400" y="3712364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프로젝트 개요 </a:t>
            </a:r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46" name="그룹 1003">
            <a:extLst>
              <a:ext uri="{FF2B5EF4-FFF2-40B4-BE49-F238E27FC236}">
                <a16:creationId xmlns:a16="http://schemas.microsoft.com/office/drawing/2014/main" id="{2365F2DD-BC97-A399-535E-D9758B342151}"/>
              </a:ext>
            </a:extLst>
          </p:cNvPr>
          <p:cNvGrpSpPr/>
          <p:nvPr/>
        </p:nvGrpSpPr>
        <p:grpSpPr>
          <a:xfrm>
            <a:off x="10687916" y="5362082"/>
            <a:ext cx="3485283" cy="2448417"/>
            <a:chOff x="2195791" y="3850763"/>
            <a:chExt cx="2989269" cy="2989269"/>
          </a:xfrm>
        </p:grpSpPr>
        <p:pic>
          <p:nvPicPr>
            <p:cNvPr id="47" name="Object 11">
              <a:extLst>
                <a:ext uri="{FF2B5EF4-FFF2-40B4-BE49-F238E27FC236}">
                  <a16:creationId xmlns:a16="http://schemas.microsoft.com/office/drawing/2014/main" id="{C639AF4E-DA9E-FB29-5EDF-7DFAE8BA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5791" y="3850763"/>
              <a:ext cx="2989269" cy="2989269"/>
            </a:xfrm>
            <a:prstGeom prst="rect">
              <a:avLst/>
            </a:prstGeom>
          </p:spPr>
        </p:pic>
      </p:grpSp>
      <p:grpSp>
        <p:nvGrpSpPr>
          <p:cNvPr id="48" name="그룹 1004">
            <a:extLst>
              <a:ext uri="{FF2B5EF4-FFF2-40B4-BE49-F238E27FC236}">
                <a16:creationId xmlns:a16="http://schemas.microsoft.com/office/drawing/2014/main" id="{AFFED9A7-4E3B-88BB-5731-489836EE0DCA}"/>
              </a:ext>
            </a:extLst>
          </p:cNvPr>
          <p:cNvGrpSpPr/>
          <p:nvPr/>
        </p:nvGrpSpPr>
        <p:grpSpPr>
          <a:xfrm>
            <a:off x="13589401" y="6696896"/>
            <a:ext cx="1167594" cy="1167594"/>
            <a:chOff x="4245229" y="5360090"/>
            <a:chExt cx="1167594" cy="1167594"/>
          </a:xfrm>
        </p:grpSpPr>
        <p:pic>
          <p:nvPicPr>
            <p:cNvPr id="49" name="Object 16">
              <a:extLst>
                <a:ext uri="{FF2B5EF4-FFF2-40B4-BE49-F238E27FC236}">
                  <a16:creationId xmlns:a16="http://schemas.microsoft.com/office/drawing/2014/main" id="{1B17F419-511B-443A-2F33-4DE285A35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5229" y="5360090"/>
              <a:ext cx="1167594" cy="1167594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7090" y="566397"/>
            <a:ext cx="3832217" cy="38322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73400" y="3355083"/>
            <a:ext cx="926672" cy="932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2489" y="6991165"/>
            <a:ext cx="1700931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F99630A-F56A-34ED-F3D1-1D349CCC5E10}"/>
              </a:ext>
            </a:extLst>
          </p:cNvPr>
          <p:cNvSpPr/>
          <p:nvPr/>
        </p:nvSpPr>
        <p:spPr>
          <a:xfrm flipV="1">
            <a:off x="6326145" y="8869014"/>
            <a:ext cx="5943600" cy="533869"/>
          </a:xfrm>
          <a:prstGeom prst="rect">
            <a:avLst/>
          </a:prstGeom>
          <a:solidFill>
            <a:srgbClr val="F0B9A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96635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프로젝트 개요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주제 선정 배경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230AEA5C-D0B3-E8BA-0F9D-53C1E1E0E4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185436"/>
              </p:ext>
            </p:extLst>
          </p:nvPr>
        </p:nvGraphicFramePr>
        <p:xfrm>
          <a:off x="1752600" y="3146810"/>
          <a:ext cx="7754397" cy="466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8F3F512E-B9DA-8D03-A86B-371A25E6D5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493041"/>
              </p:ext>
            </p:extLst>
          </p:nvPr>
        </p:nvGraphicFramePr>
        <p:xfrm>
          <a:off x="9829800" y="3146810"/>
          <a:ext cx="7509381" cy="466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434A9151-9E37-4285-BBA7-8BE5E263F25A}"/>
              </a:ext>
            </a:extLst>
          </p:cNvPr>
          <p:cNvSpPr txBox="1"/>
          <p:nvPr/>
        </p:nvSpPr>
        <p:spPr>
          <a:xfrm>
            <a:off x="2242182" y="8267700"/>
            <a:ext cx="14111526" cy="113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서울시 소매업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서비스업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외식업을 음식점 외 총 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10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개의 카테고리로 세분화했을 때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</a:t>
            </a:r>
          </a:p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음식점은 매출 및 점포 수 비중이 가장 높은 업종 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0C2231-D346-A1C3-96E1-53AF38090266}"/>
              </a:ext>
            </a:extLst>
          </p:cNvPr>
          <p:cNvSpPr txBox="1"/>
          <p:nvPr/>
        </p:nvSpPr>
        <p:spPr>
          <a:xfrm>
            <a:off x="8248724" y="3376863"/>
            <a:ext cx="125827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단위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</a:t>
            </a: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원</a:t>
            </a:r>
            <a:endParaRPr lang="en-US" altLang="ko-KR" sz="16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6CE18-8E4E-BCA2-1DD6-EDF0CED89AC5}"/>
              </a:ext>
            </a:extLst>
          </p:cNvPr>
          <p:cNvSpPr txBox="1"/>
          <p:nvPr/>
        </p:nvSpPr>
        <p:spPr>
          <a:xfrm>
            <a:off x="16096991" y="3376862"/>
            <a:ext cx="125827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단위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</a:t>
            </a: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개</a:t>
            </a:r>
            <a:endParaRPr lang="en-US" altLang="ko-KR" sz="16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5B8912-049C-83E8-418D-6662EDCF5E5D}"/>
              </a:ext>
            </a:extLst>
          </p:cNvPr>
          <p:cNvSpPr txBox="1"/>
          <p:nvPr/>
        </p:nvSpPr>
        <p:spPr>
          <a:xfrm>
            <a:off x="15277770" y="9682365"/>
            <a:ext cx="2590799" cy="37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자료</a:t>
            </a:r>
            <a:r>
              <a:rPr lang="en-US" altLang="ko-KR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</a:t>
            </a:r>
            <a:r>
              <a:rPr lang="ko-KR" altLang="en-US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서울시 </a:t>
            </a:r>
            <a:r>
              <a:rPr lang="ko-KR" altLang="en-US" sz="1400" dirty="0" err="1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열린데이터광장</a:t>
            </a:r>
            <a:endParaRPr lang="en-US" altLang="ko-KR" sz="1400" dirty="0">
              <a:solidFill>
                <a:srgbClr val="746D6B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A2B4BD-8406-48A0-EE0D-3E9F62D7B567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6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87ED70-3646-B872-77F5-1C8C132FF6F0}"/>
              </a:ext>
            </a:extLst>
          </p:cNvPr>
          <p:cNvSpPr/>
          <p:nvPr/>
        </p:nvSpPr>
        <p:spPr>
          <a:xfrm flipV="1">
            <a:off x="7086600" y="7423480"/>
            <a:ext cx="9448800" cy="463219"/>
          </a:xfrm>
          <a:prstGeom prst="rect">
            <a:avLst/>
          </a:prstGeom>
          <a:solidFill>
            <a:srgbClr val="F0B9A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E72BE6-E20F-8336-8683-DDEB6F4A315C}"/>
              </a:ext>
            </a:extLst>
          </p:cNvPr>
          <p:cNvSpPr/>
          <p:nvPr/>
        </p:nvSpPr>
        <p:spPr>
          <a:xfrm flipV="1">
            <a:off x="8763000" y="8556769"/>
            <a:ext cx="4953000" cy="463219"/>
          </a:xfrm>
          <a:prstGeom prst="rect">
            <a:avLst/>
          </a:prstGeom>
          <a:solidFill>
            <a:srgbClr val="F0B9A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96635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프로젝트 개요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AB0F25F-E5E7-7F92-698C-605FFB8C3A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613741"/>
              </p:ext>
            </p:extLst>
          </p:nvPr>
        </p:nvGraphicFramePr>
        <p:xfrm>
          <a:off x="1862890" y="2758406"/>
          <a:ext cx="80010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58F40C-E8DD-7983-32A6-5B3EB4FEBFFB}"/>
              </a:ext>
            </a:extLst>
          </p:cNvPr>
          <p:cNvSpPr txBox="1"/>
          <p:nvPr/>
        </p:nvSpPr>
        <p:spPr>
          <a:xfrm>
            <a:off x="8357863" y="3008156"/>
            <a:ext cx="1212138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단위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</a:t>
            </a: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천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(</a:t>
            </a: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개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6318A-8B2C-5034-3F38-4D1FACF5CCD8}"/>
              </a:ext>
            </a:extLst>
          </p:cNvPr>
          <p:cNvSpPr txBox="1"/>
          <p:nvPr/>
        </p:nvSpPr>
        <p:spPr>
          <a:xfrm>
            <a:off x="426001" y="7353300"/>
            <a:ext cx="18288000" cy="1689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물가 상승의 영향을 고려하여 연도별 매출건수만을 봤을 때도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음식점이 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2020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년을 기점으로 하여 변화가 크게 발생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했으며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한국은행에 따르면 코로나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19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이후로 숙박 및 음식점 부채비율이 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역대 최고치를 기록하는 등 대면 수요 타격의 영향을 가장 크게 받음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35891D5-5A5C-E63E-990D-BA90F6356C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321407"/>
              </p:ext>
            </p:extLst>
          </p:nvPr>
        </p:nvGraphicFramePr>
        <p:xfrm>
          <a:off x="10363200" y="2767263"/>
          <a:ext cx="6781800" cy="3795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65C93ED-E51F-6834-F962-9E98837C5BC5}"/>
              </a:ext>
            </a:extLst>
          </p:cNvPr>
          <p:cNvSpPr txBox="1"/>
          <p:nvPr/>
        </p:nvSpPr>
        <p:spPr>
          <a:xfrm>
            <a:off x="15671389" y="3009900"/>
            <a:ext cx="1212138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단위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64234-193F-BB88-CD35-77AA2783903D}"/>
              </a:ext>
            </a:extLst>
          </p:cNvPr>
          <p:cNvSpPr txBox="1"/>
          <p:nvPr/>
        </p:nvSpPr>
        <p:spPr>
          <a:xfrm>
            <a:off x="15277770" y="9682365"/>
            <a:ext cx="2590799" cy="37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자료</a:t>
            </a:r>
            <a:r>
              <a:rPr lang="en-US" altLang="ko-KR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</a:t>
            </a:r>
            <a:r>
              <a:rPr lang="ko-KR" altLang="en-US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서울시 </a:t>
            </a:r>
            <a:r>
              <a:rPr lang="ko-KR" altLang="en-US" sz="1400" dirty="0" err="1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열린데이터광장</a:t>
            </a:r>
            <a:endParaRPr lang="en-US" altLang="ko-KR" sz="1400" dirty="0">
              <a:solidFill>
                <a:srgbClr val="746D6B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CAA3A-B548-EBBE-0F6C-E8C2AA066885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7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949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96635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프로젝트 개요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목표 및 범위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6165D3-6B76-1A10-20EE-053BE4919309}"/>
              </a:ext>
            </a:extLst>
          </p:cNvPr>
          <p:cNvSpPr/>
          <p:nvPr/>
        </p:nvSpPr>
        <p:spPr>
          <a:xfrm>
            <a:off x="11277600" y="3467100"/>
            <a:ext cx="6261100" cy="5348344"/>
          </a:xfrm>
          <a:custGeom>
            <a:avLst/>
            <a:gdLst>
              <a:gd name="connsiteX0" fmla="*/ 0 w 6261100"/>
              <a:gd name="connsiteY0" fmla="*/ 0 h 5348344"/>
              <a:gd name="connsiteX1" fmla="*/ 633067 w 6261100"/>
              <a:gd name="connsiteY1" fmla="*/ 0 h 5348344"/>
              <a:gd name="connsiteX2" fmla="*/ 1391356 w 6261100"/>
              <a:gd name="connsiteY2" fmla="*/ 0 h 5348344"/>
              <a:gd name="connsiteX3" fmla="*/ 1961811 w 6261100"/>
              <a:gd name="connsiteY3" fmla="*/ 0 h 5348344"/>
              <a:gd name="connsiteX4" fmla="*/ 2657489 w 6261100"/>
              <a:gd name="connsiteY4" fmla="*/ 0 h 5348344"/>
              <a:gd name="connsiteX5" fmla="*/ 3415778 w 6261100"/>
              <a:gd name="connsiteY5" fmla="*/ 0 h 5348344"/>
              <a:gd name="connsiteX6" fmla="*/ 3923623 w 6261100"/>
              <a:gd name="connsiteY6" fmla="*/ 0 h 5348344"/>
              <a:gd name="connsiteX7" fmla="*/ 4431467 w 6261100"/>
              <a:gd name="connsiteY7" fmla="*/ 0 h 5348344"/>
              <a:gd name="connsiteX8" fmla="*/ 5252367 w 6261100"/>
              <a:gd name="connsiteY8" fmla="*/ 0 h 5348344"/>
              <a:gd name="connsiteX9" fmla="*/ 6261100 w 6261100"/>
              <a:gd name="connsiteY9" fmla="*/ 0 h 5348344"/>
              <a:gd name="connsiteX10" fmla="*/ 6261100 w 6261100"/>
              <a:gd name="connsiteY10" fmla="*/ 508093 h 5348344"/>
              <a:gd name="connsiteX11" fmla="*/ 6261100 w 6261100"/>
              <a:gd name="connsiteY11" fmla="*/ 1123152 h 5348344"/>
              <a:gd name="connsiteX12" fmla="*/ 6261100 w 6261100"/>
              <a:gd name="connsiteY12" fmla="*/ 1845179 h 5348344"/>
              <a:gd name="connsiteX13" fmla="*/ 6261100 w 6261100"/>
              <a:gd name="connsiteY13" fmla="*/ 2406755 h 5348344"/>
              <a:gd name="connsiteX14" fmla="*/ 6261100 w 6261100"/>
              <a:gd name="connsiteY14" fmla="*/ 3075298 h 5348344"/>
              <a:gd name="connsiteX15" fmla="*/ 6261100 w 6261100"/>
              <a:gd name="connsiteY15" fmla="*/ 3583390 h 5348344"/>
              <a:gd name="connsiteX16" fmla="*/ 6261100 w 6261100"/>
              <a:gd name="connsiteY16" fmla="*/ 4358900 h 5348344"/>
              <a:gd name="connsiteX17" fmla="*/ 6261100 w 6261100"/>
              <a:gd name="connsiteY17" fmla="*/ 5348344 h 5348344"/>
              <a:gd name="connsiteX18" fmla="*/ 5440200 w 6261100"/>
              <a:gd name="connsiteY18" fmla="*/ 5348344 h 5348344"/>
              <a:gd name="connsiteX19" fmla="*/ 4681911 w 6261100"/>
              <a:gd name="connsiteY19" fmla="*/ 5348344 h 5348344"/>
              <a:gd name="connsiteX20" fmla="*/ 4111456 w 6261100"/>
              <a:gd name="connsiteY20" fmla="*/ 5348344 h 5348344"/>
              <a:gd name="connsiteX21" fmla="*/ 3290556 w 6261100"/>
              <a:gd name="connsiteY21" fmla="*/ 5348344 h 5348344"/>
              <a:gd name="connsiteX22" fmla="*/ 2594878 w 6261100"/>
              <a:gd name="connsiteY22" fmla="*/ 5348344 h 5348344"/>
              <a:gd name="connsiteX23" fmla="*/ 2087033 w 6261100"/>
              <a:gd name="connsiteY23" fmla="*/ 5348344 h 5348344"/>
              <a:gd name="connsiteX24" fmla="*/ 1391356 w 6261100"/>
              <a:gd name="connsiteY24" fmla="*/ 5348344 h 5348344"/>
              <a:gd name="connsiteX25" fmla="*/ 758289 w 6261100"/>
              <a:gd name="connsiteY25" fmla="*/ 5348344 h 5348344"/>
              <a:gd name="connsiteX26" fmla="*/ 0 w 6261100"/>
              <a:gd name="connsiteY26" fmla="*/ 5348344 h 5348344"/>
              <a:gd name="connsiteX27" fmla="*/ 0 w 6261100"/>
              <a:gd name="connsiteY27" fmla="*/ 4733284 h 5348344"/>
              <a:gd name="connsiteX28" fmla="*/ 0 w 6261100"/>
              <a:gd name="connsiteY28" fmla="*/ 3957775 h 5348344"/>
              <a:gd name="connsiteX29" fmla="*/ 0 w 6261100"/>
              <a:gd name="connsiteY29" fmla="*/ 3235748 h 5348344"/>
              <a:gd name="connsiteX30" fmla="*/ 0 w 6261100"/>
              <a:gd name="connsiteY30" fmla="*/ 2620689 h 5348344"/>
              <a:gd name="connsiteX31" fmla="*/ 0 w 6261100"/>
              <a:gd name="connsiteY31" fmla="*/ 2112596 h 5348344"/>
              <a:gd name="connsiteX32" fmla="*/ 0 w 6261100"/>
              <a:gd name="connsiteY32" fmla="*/ 1497536 h 5348344"/>
              <a:gd name="connsiteX33" fmla="*/ 0 w 6261100"/>
              <a:gd name="connsiteY33" fmla="*/ 775510 h 5348344"/>
              <a:gd name="connsiteX34" fmla="*/ 0 w 6261100"/>
              <a:gd name="connsiteY34" fmla="*/ 0 h 534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261100" h="5348344" fill="none" extrusionOk="0">
                <a:moveTo>
                  <a:pt x="0" y="0"/>
                </a:moveTo>
                <a:cubicBezTo>
                  <a:pt x="174240" y="5286"/>
                  <a:pt x="462764" y="-9688"/>
                  <a:pt x="633067" y="0"/>
                </a:cubicBezTo>
                <a:cubicBezTo>
                  <a:pt x="803370" y="9688"/>
                  <a:pt x="1056107" y="9788"/>
                  <a:pt x="1391356" y="0"/>
                </a:cubicBezTo>
                <a:cubicBezTo>
                  <a:pt x="1726605" y="-9788"/>
                  <a:pt x="1689027" y="2036"/>
                  <a:pt x="1961811" y="0"/>
                </a:cubicBezTo>
                <a:cubicBezTo>
                  <a:pt x="2234595" y="-2036"/>
                  <a:pt x="2503031" y="14384"/>
                  <a:pt x="2657489" y="0"/>
                </a:cubicBezTo>
                <a:cubicBezTo>
                  <a:pt x="2811947" y="-14384"/>
                  <a:pt x="3146172" y="29830"/>
                  <a:pt x="3415778" y="0"/>
                </a:cubicBezTo>
                <a:cubicBezTo>
                  <a:pt x="3685384" y="-29830"/>
                  <a:pt x="3716378" y="-2979"/>
                  <a:pt x="3923623" y="0"/>
                </a:cubicBezTo>
                <a:cubicBezTo>
                  <a:pt x="4130868" y="2979"/>
                  <a:pt x="4250505" y="2315"/>
                  <a:pt x="4431467" y="0"/>
                </a:cubicBezTo>
                <a:cubicBezTo>
                  <a:pt x="4612429" y="-2315"/>
                  <a:pt x="4971816" y="18504"/>
                  <a:pt x="5252367" y="0"/>
                </a:cubicBezTo>
                <a:cubicBezTo>
                  <a:pt x="5532918" y="-18504"/>
                  <a:pt x="5782847" y="-40371"/>
                  <a:pt x="6261100" y="0"/>
                </a:cubicBezTo>
                <a:cubicBezTo>
                  <a:pt x="6249622" y="228311"/>
                  <a:pt x="6270211" y="385249"/>
                  <a:pt x="6261100" y="508093"/>
                </a:cubicBezTo>
                <a:cubicBezTo>
                  <a:pt x="6251989" y="630937"/>
                  <a:pt x="6261869" y="960763"/>
                  <a:pt x="6261100" y="1123152"/>
                </a:cubicBezTo>
                <a:cubicBezTo>
                  <a:pt x="6260331" y="1285541"/>
                  <a:pt x="6268102" y="1526998"/>
                  <a:pt x="6261100" y="1845179"/>
                </a:cubicBezTo>
                <a:cubicBezTo>
                  <a:pt x="6254098" y="2163360"/>
                  <a:pt x="6246431" y="2192345"/>
                  <a:pt x="6261100" y="2406755"/>
                </a:cubicBezTo>
                <a:cubicBezTo>
                  <a:pt x="6275769" y="2621165"/>
                  <a:pt x="6236356" y="2906478"/>
                  <a:pt x="6261100" y="3075298"/>
                </a:cubicBezTo>
                <a:cubicBezTo>
                  <a:pt x="6285844" y="3244118"/>
                  <a:pt x="6280018" y="3410222"/>
                  <a:pt x="6261100" y="3583390"/>
                </a:cubicBezTo>
                <a:cubicBezTo>
                  <a:pt x="6242182" y="3756558"/>
                  <a:pt x="6234315" y="4059379"/>
                  <a:pt x="6261100" y="4358900"/>
                </a:cubicBezTo>
                <a:cubicBezTo>
                  <a:pt x="6287886" y="4658421"/>
                  <a:pt x="6278527" y="5139058"/>
                  <a:pt x="6261100" y="5348344"/>
                </a:cubicBezTo>
                <a:cubicBezTo>
                  <a:pt x="5865276" y="5336047"/>
                  <a:pt x="5706890" y="5322122"/>
                  <a:pt x="5440200" y="5348344"/>
                </a:cubicBezTo>
                <a:cubicBezTo>
                  <a:pt x="5173510" y="5374566"/>
                  <a:pt x="4909658" y="5360992"/>
                  <a:pt x="4681911" y="5348344"/>
                </a:cubicBezTo>
                <a:cubicBezTo>
                  <a:pt x="4454164" y="5335696"/>
                  <a:pt x="4379191" y="5355168"/>
                  <a:pt x="4111456" y="5348344"/>
                </a:cubicBezTo>
                <a:cubicBezTo>
                  <a:pt x="3843722" y="5341520"/>
                  <a:pt x="3502847" y="5345116"/>
                  <a:pt x="3290556" y="5348344"/>
                </a:cubicBezTo>
                <a:cubicBezTo>
                  <a:pt x="3078265" y="5351572"/>
                  <a:pt x="2769919" y="5335196"/>
                  <a:pt x="2594878" y="5348344"/>
                </a:cubicBezTo>
                <a:cubicBezTo>
                  <a:pt x="2419837" y="5361492"/>
                  <a:pt x="2197841" y="5367385"/>
                  <a:pt x="2087033" y="5348344"/>
                </a:cubicBezTo>
                <a:cubicBezTo>
                  <a:pt x="1976225" y="5329303"/>
                  <a:pt x="1712872" y="5334342"/>
                  <a:pt x="1391356" y="5348344"/>
                </a:cubicBezTo>
                <a:cubicBezTo>
                  <a:pt x="1069840" y="5362346"/>
                  <a:pt x="967945" y="5368025"/>
                  <a:pt x="758289" y="5348344"/>
                </a:cubicBezTo>
                <a:cubicBezTo>
                  <a:pt x="548633" y="5328663"/>
                  <a:pt x="231104" y="5312655"/>
                  <a:pt x="0" y="5348344"/>
                </a:cubicBezTo>
                <a:cubicBezTo>
                  <a:pt x="-19642" y="5133326"/>
                  <a:pt x="-6193" y="4868121"/>
                  <a:pt x="0" y="4733284"/>
                </a:cubicBezTo>
                <a:cubicBezTo>
                  <a:pt x="6193" y="4598447"/>
                  <a:pt x="-322" y="4161057"/>
                  <a:pt x="0" y="3957775"/>
                </a:cubicBezTo>
                <a:cubicBezTo>
                  <a:pt x="322" y="3754493"/>
                  <a:pt x="25010" y="3521875"/>
                  <a:pt x="0" y="3235748"/>
                </a:cubicBezTo>
                <a:cubicBezTo>
                  <a:pt x="-25010" y="2949621"/>
                  <a:pt x="-21577" y="2829430"/>
                  <a:pt x="0" y="2620689"/>
                </a:cubicBezTo>
                <a:cubicBezTo>
                  <a:pt x="21577" y="2411948"/>
                  <a:pt x="-8299" y="2318468"/>
                  <a:pt x="0" y="2112596"/>
                </a:cubicBezTo>
                <a:cubicBezTo>
                  <a:pt x="8299" y="1906724"/>
                  <a:pt x="-13686" y="1731844"/>
                  <a:pt x="0" y="1497536"/>
                </a:cubicBezTo>
                <a:cubicBezTo>
                  <a:pt x="13686" y="1263228"/>
                  <a:pt x="18006" y="1072765"/>
                  <a:pt x="0" y="775510"/>
                </a:cubicBezTo>
                <a:cubicBezTo>
                  <a:pt x="-18006" y="478255"/>
                  <a:pt x="-21601" y="229062"/>
                  <a:pt x="0" y="0"/>
                </a:cubicBezTo>
                <a:close/>
              </a:path>
              <a:path w="6261100" h="5348344" stroke="0" extrusionOk="0">
                <a:moveTo>
                  <a:pt x="0" y="0"/>
                </a:moveTo>
                <a:cubicBezTo>
                  <a:pt x="283553" y="-6978"/>
                  <a:pt x="344852" y="-16191"/>
                  <a:pt x="633067" y="0"/>
                </a:cubicBezTo>
                <a:cubicBezTo>
                  <a:pt x="921282" y="16191"/>
                  <a:pt x="934842" y="-1787"/>
                  <a:pt x="1140912" y="0"/>
                </a:cubicBezTo>
                <a:cubicBezTo>
                  <a:pt x="1346982" y="1787"/>
                  <a:pt x="1694361" y="9472"/>
                  <a:pt x="1961811" y="0"/>
                </a:cubicBezTo>
                <a:cubicBezTo>
                  <a:pt x="2229261" y="-9472"/>
                  <a:pt x="2347751" y="22634"/>
                  <a:pt x="2594878" y="0"/>
                </a:cubicBezTo>
                <a:cubicBezTo>
                  <a:pt x="2842005" y="-22634"/>
                  <a:pt x="3083177" y="-23042"/>
                  <a:pt x="3227945" y="0"/>
                </a:cubicBezTo>
                <a:cubicBezTo>
                  <a:pt x="3372713" y="23042"/>
                  <a:pt x="3857430" y="20566"/>
                  <a:pt x="4048845" y="0"/>
                </a:cubicBezTo>
                <a:cubicBezTo>
                  <a:pt x="4240260" y="-20566"/>
                  <a:pt x="4393609" y="-18462"/>
                  <a:pt x="4619300" y="0"/>
                </a:cubicBezTo>
                <a:cubicBezTo>
                  <a:pt x="4844992" y="18462"/>
                  <a:pt x="5072380" y="-31674"/>
                  <a:pt x="5440200" y="0"/>
                </a:cubicBezTo>
                <a:cubicBezTo>
                  <a:pt x="5808020" y="31674"/>
                  <a:pt x="6062784" y="-3442"/>
                  <a:pt x="6261100" y="0"/>
                </a:cubicBezTo>
                <a:cubicBezTo>
                  <a:pt x="6278500" y="154386"/>
                  <a:pt x="6268367" y="339688"/>
                  <a:pt x="6261100" y="668543"/>
                </a:cubicBezTo>
                <a:cubicBezTo>
                  <a:pt x="6253833" y="997398"/>
                  <a:pt x="6230509" y="1201436"/>
                  <a:pt x="6261100" y="1337086"/>
                </a:cubicBezTo>
                <a:cubicBezTo>
                  <a:pt x="6291691" y="1472736"/>
                  <a:pt x="6255582" y="1779823"/>
                  <a:pt x="6261100" y="2059112"/>
                </a:cubicBezTo>
                <a:cubicBezTo>
                  <a:pt x="6266618" y="2338401"/>
                  <a:pt x="6268115" y="2436727"/>
                  <a:pt x="6261100" y="2567205"/>
                </a:cubicBezTo>
                <a:cubicBezTo>
                  <a:pt x="6254085" y="2697683"/>
                  <a:pt x="6268519" y="2923548"/>
                  <a:pt x="6261100" y="3235748"/>
                </a:cubicBezTo>
                <a:cubicBezTo>
                  <a:pt x="6253681" y="3547948"/>
                  <a:pt x="6253502" y="3724470"/>
                  <a:pt x="6261100" y="3904291"/>
                </a:cubicBezTo>
                <a:cubicBezTo>
                  <a:pt x="6268698" y="4084112"/>
                  <a:pt x="6282280" y="4338281"/>
                  <a:pt x="6261100" y="4572834"/>
                </a:cubicBezTo>
                <a:cubicBezTo>
                  <a:pt x="6239920" y="4807387"/>
                  <a:pt x="6238857" y="5154778"/>
                  <a:pt x="6261100" y="5348344"/>
                </a:cubicBezTo>
                <a:cubicBezTo>
                  <a:pt x="6010284" y="5336009"/>
                  <a:pt x="5791388" y="5379362"/>
                  <a:pt x="5502811" y="5348344"/>
                </a:cubicBezTo>
                <a:cubicBezTo>
                  <a:pt x="5214234" y="5317326"/>
                  <a:pt x="5237692" y="5351995"/>
                  <a:pt x="4994966" y="5348344"/>
                </a:cubicBezTo>
                <a:cubicBezTo>
                  <a:pt x="4752241" y="5344693"/>
                  <a:pt x="4633212" y="5338835"/>
                  <a:pt x="4424511" y="5348344"/>
                </a:cubicBezTo>
                <a:cubicBezTo>
                  <a:pt x="4215810" y="5357853"/>
                  <a:pt x="3914601" y="5375281"/>
                  <a:pt x="3603611" y="5348344"/>
                </a:cubicBezTo>
                <a:cubicBezTo>
                  <a:pt x="3292621" y="5321407"/>
                  <a:pt x="3095463" y="5359381"/>
                  <a:pt x="2907933" y="5348344"/>
                </a:cubicBezTo>
                <a:cubicBezTo>
                  <a:pt x="2720403" y="5337307"/>
                  <a:pt x="2546929" y="5324387"/>
                  <a:pt x="2337477" y="5348344"/>
                </a:cubicBezTo>
                <a:cubicBezTo>
                  <a:pt x="2128025" y="5372301"/>
                  <a:pt x="1917721" y="5348616"/>
                  <a:pt x="1641800" y="5348344"/>
                </a:cubicBezTo>
                <a:cubicBezTo>
                  <a:pt x="1365879" y="5348072"/>
                  <a:pt x="1309320" y="5356738"/>
                  <a:pt x="1133955" y="5348344"/>
                </a:cubicBezTo>
                <a:cubicBezTo>
                  <a:pt x="958590" y="5339950"/>
                  <a:pt x="793224" y="5361948"/>
                  <a:pt x="626110" y="5348344"/>
                </a:cubicBezTo>
                <a:cubicBezTo>
                  <a:pt x="458996" y="5334740"/>
                  <a:pt x="311722" y="5364856"/>
                  <a:pt x="0" y="5348344"/>
                </a:cubicBezTo>
                <a:cubicBezTo>
                  <a:pt x="21638" y="5221849"/>
                  <a:pt x="19568" y="5048268"/>
                  <a:pt x="0" y="4786768"/>
                </a:cubicBezTo>
                <a:cubicBezTo>
                  <a:pt x="-19568" y="4525268"/>
                  <a:pt x="-6586" y="4369416"/>
                  <a:pt x="0" y="4011258"/>
                </a:cubicBezTo>
                <a:cubicBezTo>
                  <a:pt x="6586" y="3653100"/>
                  <a:pt x="-14338" y="3539656"/>
                  <a:pt x="0" y="3396198"/>
                </a:cubicBezTo>
                <a:cubicBezTo>
                  <a:pt x="14338" y="3252740"/>
                  <a:pt x="9738" y="3033422"/>
                  <a:pt x="0" y="2888106"/>
                </a:cubicBezTo>
                <a:cubicBezTo>
                  <a:pt x="-9738" y="2742790"/>
                  <a:pt x="-35220" y="2421876"/>
                  <a:pt x="0" y="2166079"/>
                </a:cubicBezTo>
                <a:cubicBezTo>
                  <a:pt x="35220" y="1910282"/>
                  <a:pt x="4855" y="1746511"/>
                  <a:pt x="0" y="1604503"/>
                </a:cubicBezTo>
                <a:cubicBezTo>
                  <a:pt x="-4855" y="1462495"/>
                  <a:pt x="22991" y="1188620"/>
                  <a:pt x="0" y="882477"/>
                </a:cubicBezTo>
                <a:cubicBezTo>
                  <a:pt x="-22991" y="576334"/>
                  <a:pt x="28784" y="213584"/>
                  <a:pt x="0" y="0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6975EA-C016-EADC-A278-FA5099D80D3B}"/>
              </a:ext>
            </a:extLst>
          </p:cNvPr>
          <p:cNvSpPr/>
          <p:nvPr/>
        </p:nvSpPr>
        <p:spPr>
          <a:xfrm>
            <a:off x="1543954" y="3487103"/>
            <a:ext cx="9124046" cy="5348344"/>
          </a:xfrm>
          <a:custGeom>
            <a:avLst/>
            <a:gdLst>
              <a:gd name="connsiteX0" fmla="*/ 0 w 9124046"/>
              <a:gd name="connsiteY0" fmla="*/ 0 h 5348344"/>
              <a:gd name="connsiteX1" fmla="*/ 651718 w 9124046"/>
              <a:gd name="connsiteY1" fmla="*/ 0 h 5348344"/>
              <a:gd name="connsiteX2" fmla="*/ 1212195 w 9124046"/>
              <a:gd name="connsiteY2" fmla="*/ 0 h 5348344"/>
              <a:gd name="connsiteX3" fmla="*/ 1772672 w 9124046"/>
              <a:gd name="connsiteY3" fmla="*/ 0 h 5348344"/>
              <a:gd name="connsiteX4" fmla="*/ 2424389 w 9124046"/>
              <a:gd name="connsiteY4" fmla="*/ 0 h 5348344"/>
              <a:gd name="connsiteX5" fmla="*/ 3167347 w 9124046"/>
              <a:gd name="connsiteY5" fmla="*/ 0 h 5348344"/>
              <a:gd name="connsiteX6" fmla="*/ 3910305 w 9124046"/>
              <a:gd name="connsiteY6" fmla="*/ 0 h 5348344"/>
              <a:gd name="connsiteX7" fmla="*/ 4653263 w 9124046"/>
              <a:gd name="connsiteY7" fmla="*/ 0 h 5348344"/>
              <a:gd name="connsiteX8" fmla="*/ 5487462 w 9124046"/>
              <a:gd name="connsiteY8" fmla="*/ 0 h 5348344"/>
              <a:gd name="connsiteX9" fmla="*/ 6139180 w 9124046"/>
              <a:gd name="connsiteY9" fmla="*/ 0 h 5348344"/>
              <a:gd name="connsiteX10" fmla="*/ 6882138 w 9124046"/>
              <a:gd name="connsiteY10" fmla="*/ 0 h 5348344"/>
              <a:gd name="connsiteX11" fmla="*/ 7533855 w 9124046"/>
              <a:gd name="connsiteY11" fmla="*/ 0 h 5348344"/>
              <a:gd name="connsiteX12" fmla="*/ 8185573 w 9124046"/>
              <a:gd name="connsiteY12" fmla="*/ 0 h 5348344"/>
              <a:gd name="connsiteX13" fmla="*/ 9124046 w 9124046"/>
              <a:gd name="connsiteY13" fmla="*/ 0 h 5348344"/>
              <a:gd name="connsiteX14" fmla="*/ 9124046 w 9124046"/>
              <a:gd name="connsiteY14" fmla="*/ 508093 h 5348344"/>
              <a:gd name="connsiteX15" fmla="*/ 9124046 w 9124046"/>
              <a:gd name="connsiteY15" fmla="*/ 1230119 h 5348344"/>
              <a:gd name="connsiteX16" fmla="*/ 9124046 w 9124046"/>
              <a:gd name="connsiteY16" fmla="*/ 1791695 h 5348344"/>
              <a:gd name="connsiteX17" fmla="*/ 9124046 w 9124046"/>
              <a:gd name="connsiteY17" fmla="*/ 2513722 h 5348344"/>
              <a:gd name="connsiteX18" fmla="*/ 9124046 w 9124046"/>
              <a:gd name="connsiteY18" fmla="*/ 3128781 h 5348344"/>
              <a:gd name="connsiteX19" fmla="*/ 9124046 w 9124046"/>
              <a:gd name="connsiteY19" fmla="*/ 3690357 h 5348344"/>
              <a:gd name="connsiteX20" fmla="*/ 9124046 w 9124046"/>
              <a:gd name="connsiteY20" fmla="*/ 4198450 h 5348344"/>
              <a:gd name="connsiteX21" fmla="*/ 9124046 w 9124046"/>
              <a:gd name="connsiteY21" fmla="*/ 4760026 h 5348344"/>
              <a:gd name="connsiteX22" fmla="*/ 9124046 w 9124046"/>
              <a:gd name="connsiteY22" fmla="*/ 5348344 h 5348344"/>
              <a:gd name="connsiteX23" fmla="*/ 8472328 w 9124046"/>
              <a:gd name="connsiteY23" fmla="*/ 5348344 h 5348344"/>
              <a:gd name="connsiteX24" fmla="*/ 7638130 w 9124046"/>
              <a:gd name="connsiteY24" fmla="*/ 5348344 h 5348344"/>
              <a:gd name="connsiteX25" fmla="*/ 6803931 w 9124046"/>
              <a:gd name="connsiteY25" fmla="*/ 5348344 h 5348344"/>
              <a:gd name="connsiteX26" fmla="*/ 6152214 w 9124046"/>
              <a:gd name="connsiteY26" fmla="*/ 5348344 h 5348344"/>
              <a:gd name="connsiteX27" fmla="*/ 5318015 w 9124046"/>
              <a:gd name="connsiteY27" fmla="*/ 5348344 h 5348344"/>
              <a:gd name="connsiteX28" fmla="*/ 4666298 w 9124046"/>
              <a:gd name="connsiteY28" fmla="*/ 5348344 h 5348344"/>
              <a:gd name="connsiteX29" fmla="*/ 3923340 w 9124046"/>
              <a:gd name="connsiteY29" fmla="*/ 5348344 h 5348344"/>
              <a:gd name="connsiteX30" fmla="*/ 3545344 w 9124046"/>
              <a:gd name="connsiteY30" fmla="*/ 5348344 h 5348344"/>
              <a:gd name="connsiteX31" fmla="*/ 2711145 w 9124046"/>
              <a:gd name="connsiteY31" fmla="*/ 5348344 h 5348344"/>
              <a:gd name="connsiteX32" fmla="*/ 2150668 w 9124046"/>
              <a:gd name="connsiteY32" fmla="*/ 5348344 h 5348344"/>
              <a:gd name="connsiteX33" fmla="*/ 1407710 w 9124046"/>
              <a:gd name="connsiteY33" fmla="*/ 5348344 h 5348344"/>
              <a:gd name="connsiteX34" fmla="*/ 1029714 w 9124046"/>
              <a:gd name="connsiteY34" fmla="*/ 5348344 h 5348344"/>
              <a:gd name="connsiteX35" fmla="*/ 0 w 9124046"/>
              <a:gd name="connsiteY35" fmla="*/ 5348344 h 5348344"/>
              <a:gd name="connsiteX36" fmla="*/ 0 w 9124046"/>
              <a:gd name="connsiteY36" fmla="*/ 4733284 h 5348344"/>
              <a:gd name="connsiteX37" fmla="*/ 0 w 9124046"/>
              <a:gd name="connsiteY37" fmla="*/ 4171708 h 5348344"/>
              <a:gd name="connsiteX38" fmla="*/ 0 w 9124046"/>
              <a:gd name="connsiteY38" fmla="*/ 3663616 h 5348344"/>
              <a:gd name="connsiteX39" fmla="*/ 0 w 9124046"/>
              <a:gd name="connsiteY39" fmla="*/ 2888106 h 5348344"/>
              <a:gd name="connsiteX40" fmla="*/ 0 w 9124046"/>
              <a:gd name="connsiteY40" fmla="*/ 2380013 h 5348344"/>
              <a:gd name="connsiteX41" fmla="*/ 0 w 9124046"/>
              <a:gd name="connsiteY41" fmla="*/ 1711470 h 5348344"/>
              <a:gd name="connsiteX42" fmla="*/ 0 w 9124046"/>
              <a:gd name="connsiteY42" fmla="*/ 1203377 h 5348344"/>
              <a:gd name="connsiteX43" fmla="*/ 0 w 9124046"/>
              <a:gd name="connsiteY43" fmla="*/ 0 h 534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24046" h="5348344" fill="none" extrusionOk="0">
                <a:moveTo>
                  <a:pt x="0" y="0"/>
                </a:moveTo>
                <a:cubicBezTo>
                  <a:pt x="204473" y="22185"/>
                  <a:pt x="351217" y="27087"/>
                  <a:pt x="651718" y="0"/>
                </a:cubicBezTo>
                <a:cubicBezTo>
                  <a:pt x="952219" y="-27087"/>
                  <a:pt x="1059988" y="4660"/>
                  <a:pt x="1212195" y="0"/>
                </a:cubicBezTo>
                <a:cubicBezTo>
                  <a:pt x="1364402" y="-4660"/>
                  <a:pt x="1503320" y="-16824"/>
                  <a:pt x="1772672" y="0"/>
                </a:cubicBezTo>
                <a:cubicBezTo>
                  <a:pt x="2042024" y="16824"/>
                  <a:pt x="2226365" y="28116"/>
                  <a:pt x="2424389" y="0"/>
                </a:cubicBezTo>
                <a:cubicBezTo>
                  <a:pt x="2622413" y="-28116"/>
                  <a:pt x="2834077" y="32083"/>
                  <a:pt x="3167347" y="0"/>
                </a:cubicBezTo>
                <a:cubicBezTo>
                  <a:pt x="3500617" y="-32083"/>
                  <a:pt x="3585515" y="-3421"/>
                  <a:pt x="3910305" y="0"/>
                </a:cubicBezTo>
                <a:cubicBezTo>
                  <a:pt x="4235095" y="3421"/>
                  <a:pt x="4399008" y="-4105"/>
                  <a:pt x="4653263" y="0"/>
                </a:cubicBezTo>
                <a:cubicBezTo>
                  <a:pt x="4907518" y="4105"/>
                  <a:pt x="5243385" y="31125"/>
                  <a:pt x="5487462" y="0"/>
                </a:cubicBezTo>
                <a:cubicBezTo>
                  <a:pt x="5731539" y="-31125"/>
                  <a:pt x="6002496" y="-12405"/>
                  <a:pt x="6139180" y="0"/>
                </a:cubicBezTo>
                <a:cubicBezTo>
                  <a:pt x="6275864" y="12405"/>
                  <a:pt x="6711742" y="-755"/>
                  <a:pt x="6882138" y="0"/>
                </a:cubicBezTo>
                <a:cubicBezTo>
                  <a:pt x="7052534" y="755"/>
                  <a:pt x="7316212" y="-8060"/>
                  <a:pt x="7533855" y="0"/>
                </a:cubicBezTo>
                <a:cubicBezTo>
                  <a:pt x="7751498" y="8060"/>
                  <a:pt x="7952551" y="-20909"/>
                  <a:pt x="8185573" y="0"/>
                </a:cubicBezTo>
                <a:cubicBezTo>
                  <a:pt x="8418595" y="20909"/>
                  <a:pt x="8819461" y="-34087"/>
                  <a:pt x="9124046" y="0"/>
                </a:cubicBezTo>
                <a:cubicBezTo>
                  <a:pt x="9129478" y="116103"/>
                  <a:pt x="9128922" y="357916"/>
                  <a:pt x="9124046" y="508093"/>
                </a:cubicBezTo>
                <a:cubicBezTo>
                  <a:pt x="9119170" y="658270"/>
                  <a:pt x="9097174" y="990819"/>
                  <a:pt x="9124046" y="1230119"/>
                </a:cubicBezTo>
                <a:cubicBezTo>
                  <a:pt x="9150918" y="1469419"/>
                  <a:pt x="9149858" y="1597025"/>
                  <a:pt x="9124046" y="1791695"/>
                </a:cubicBezTo>
                <a:cubicBezTo>
                  <a:pt x="9098234" y="1986365"/>
                  <a:pt x="9101063" y="2209631"/>
                  <a:pt x="9124046" y="2513722"/>
                </a:cubicBezTo>
                <a:cubicBezTo>
                  <a:pt x="9147029" y="2817813"/>
                  <a:pt x="9128171" y="3003189"/>
                  <a:pt x="9124046" y="3128781"/>
                </a:cubicBezTo>
                <a:cubicBezTo>
                  <a:pt x="9119921" y="3254373"/>
                  <a:pt x="9147186" y="3512295"/>
                  <a:pt x="9124046" y="3690357"/>
                </a:cubicBezTo>
                <a:cubicBezTo>
                  <a:pt x="9100906" y="3868419"/>
                  <a:pt x="9118789" y="3984190"/>
                  <a:pt x="9124046" y="4198450"/>
                </a:cubicBezTo>
                <a:cubicBezTo>
                  <a:pt x="9129303" y="4412710"/>
                  <a:pt x="9136259" y="4521468"/>
                  <a:pt x="9124046" y="4760026"/>
                </a:cubicBezTo>
                <a:cubicBezTo>
                  <a:pt x="9111833" y="4998584"/>
                  <a:pt x="9128602" y="5220467"/>
                  <a:pt x="9124046" y="5348344"/>
                </a:cubicBezTo>
                <a:cubicBezTo>
                  <a:pt x="8955005" y="5322538"/>
                  <a:pt x="8703438" y="5324335"/>
                  <a:pt x="8472328" y="5348344"/>
                </a:cubicBezTo>
                <a:cubicBezTo>
                  <a:pt x="8241218" y="5372353"/>
                  <a:pt x="7832396" y="5332580"/>
                  <a:pt x="7638130" y="5348344"/>
                </a:cubicBezTo>
                <a:cubicBezTo>
                  <a:pt x="7443864" y="5364108"/>
                  <a:pt x="7027084" y="5311563"/>
                  <a:pt x="6803931" y="5348344"/>
                </a:cubicBezTo>
                <a:cubicBezTo>
                  <a:pt x="6580778" y="5385125"/>
                  <a:pt x="6408938" y="5369824"/>
                  <a:pt x="6152214" y="5348344"/>
                </a:cubicBezTo>
                <a:cubicBezTo>
                  <a:pt x="5895490" y="5326864"/>
                  <a:pt x="5532157" y="5343554"/>
                  <a:pt x="5318015" y="5348344"/>
                </a:cubicBezTo>
                <a:cubicBezTo>
                  <a:pt x="5103873" y="5353134"/>
                  <a:pt x="4917196" y="5344462"/>
                  <a:pt x="4666298" y="5348344"/>
                </a:cubicBezTo>
                <a:cubicBezTo>
                  <a:pt x="4415400" y="5352226"/>
                  <a:pt x="4247366" y="5340301"/>
                  <a:pt x="3923340" y="5348344"/>
                </a:cubicBezTo>
                <a:cubicBezTo>
                  <a:pt x="3599314" y="5356387"/>
                  <a:pt x="3632466" y="5333835"/>
                  <a:pt x="3545344" y="5348344"/>
                </a:cubicBezTo>
                <a:cubicBezTo>
                  <a:pt x="3458222" y="5362853"/>
                  <a:pt x="2915290" y="5307108"/>
                  <a:pt x="2711145" y="5348344"/>
                </a:cubicBezTo>
                <a:cubicBezTo>
                  <a:pt x="2507000" y="5389580"/>
                  <a:pt x="2390838" y="5321314"/>
                  <a:pt x="2150668" y="5348344"/>
                </a:cubicBezTo>
                <a:cubicBezTo>
                  <a:pt x="1910498" y="5375374"/>
                  <a:pt x="1585102" y="5348717"/>
                  <a:pt x="1407710" y="5348344"/>
                </a:cubicBezTo>
                <a:cubicBezTo>
                  <a:pt x="1230318" y="5347971"/>
                  <a:pt x="1106676" y="5361776"/>
                  <a:pt x="1029714" y="5348344"/>
                </a:cubicBezTo>
                <a:cubicBezTo>
                  <a:pt x="952752" y="5334912"/>
                  <a:pt x="337118" y="5383143"/>
                  <a:pt x="0" y="5348344"/>
                </a:cubicBezTo>
                <a:cubicBezTo>
                  <a:pt x="14983" y="5068693"/>
                  <a:pt x="-9985" y="4904351"/>
                  <a:pt x="0" y="4733284"/>
                </a:cubicBezTo>
                <a:cubicBezTo>
                  <a:pt x="9985" y="4562217"/>
                  <a:pt x="5539" y="4447020"/>
                  <a:pt x="0" y="4171708"/>
                </a:cubicBezTo>
                <a:cubicBezTo>
                  <a:pt x="-5539" y="3896396"/>
                  <a:pt x="12149" y="3901873"/>
                  <a:pt x="0" y="3663616"/>
                </a:cubicBezTo>
                <a:cubicBezTo>
                  <a:pt x="-12149" y="3425359"/>
                  <a:pt x="31167" y="3071602"/>
                  <a:pt x="0" y="2888106"/>
                </a:cubicBezTo>
                <a:cubicBezTo>
                  <a:pt x="-31167" y="2704610"/>
                  <a:pt x="-5109" y="2497501"/>
                  <a:pt x="0" y="2380013"/>
                </a:cubicBezTo>
                <a:cubicBezTo>
                  <a:pt x="5109" y="2262525"/>
                  <a:pt x="30035" y="1956012"/>
                  <a:pt x="0" y="1711470"/>
                </a:cubicBezTo>
                <a:cubicBezTo>
                  <a:pt x="-30035" y="1466928"/>
                  <a:pt x="21747" y="1330263"/>
                  <a:pt x="0" y="1203377"/>
                </a:cubicBezTo>
                <a:cubicBezTo>
                  <a:pt x="-21747" y="1076491"/>
                  <a:pt x="-33326" y="447569"/>
                  <a:pt x="0" y="0"/>
                </a:cubicBezTo>
                <a:close/>
              </a:path>
              <a:path w="9124046" h="5348344" stroke="0" extrusionOk="0">
                <a:moveTo>
                  <a:pt x="0" y="0"/>
                </a:moveTo>
                <a:cubicBezTo>
                  <a:pt x="231518" y="22599"/>
                  <a:pt x="407432" y="-16178"/>
                  <a:pt x="560477" y="0"/>
                </a:cubicBezTo>
                <a:cubicBezTo>
                  <a:pt x="713522" y="16178"/>
                  <a:pt x="790263" y="12901"/>
                  <a:pt x="938473" y="0"/>
                </a:cubicBezTo>
                <a:cubicBezTo>
                  <a:pt x="1086683" y="-12901"/>
                  <a:pt x="1476531" y="-20959"/>
                  <a:pt x="1772672" y="0"/>
                </a:cubicBezTo>
                <a:cubicBezTo>
                  <a:pt x="2068813" y="20959"/>
                  <a:pt x="2121586" y="12726"/>
                  <a:pt x="2333149" y="0"/>
                </a:cubicBezTo>
                <a:cubicBezTo>
                  <a:pt x="2544712" y="-12726"/>
                  <a:pt x="2683644" y="-26525"/>
                  <a:pt x="2893626" y="0"/>
                </a:cubicBezTo>
                <a:cubicBezTo>
                  <a:pt x="3103608" y="26525"/>
                  <a:pt x="3452013" y="-24490"/>
                  <a:pt x="3727825" y="0"/>
                </a:cubicBezTo>
                <a:cubicBezTo>
                  <a:pt x="4003637" y="24490"/>
                  <a:pt x="4031954" y="-13895"/>
                  <a:pt x="4197061" y="0"/>
                </a:cubicBezTo>
                <a:cubicBezTo>
                  <a:pt x="4362168" y="13895"/>
                  <a:pt x="4787302" y="31246"/>
                  <a:pt x="5031260" y="0"/>
                </a:cubicBezTo>
                <a:cubicBezTo>
                  <a:pt x="5275218" y="-31246"/>
                  <a:pt x="5625242" y="6497"/>
                  <a:pt x="5865458" y="0"/>
                </a:cubicBezTo>
                <a:cubicBezTo>
                  <a:pt x="6105674" y="-6497"/>
                  <a:pt x="6339369" y="4116"/>
                  <a:pt x="6517176" y="0"/>
                </a:cubicBezTo>
                <a:cubicBezTo>
                  <a:pt x="6694983" y="-4116"/>
                  <a:pt x="7129853" y="-10499"/>
                  <a:pt x="7351374" y="0"/>
                </a:cubicBezTo>
                <a:cubicBezTo>
                  <a:pt x="7572895" y="10499"/>
                  <a:pt x="7779810" y="-18789"/>
                  <a:pt x="7911851" y="0"/>
                </a:cubicBezTo>
                <a:cubicBezTo>
                  <a:pt x="8043892" y="18789"/>
                  <a:pt x="8354904" y="-15089"/>
                  <a:pt x="8472328" y="0"/>
                </a:cubicBezTo>
                <a:cubicBezTo>
                  <a:pt x="8589752" y="15089"/>
                  <a:pt x="8985557" y="-27916"/>
                  <a:pt x="9124046" y="0"/>
                </a:cubicBezTo>
                <a:cubicBezTo>
                  <a:pt x="9140036" y="264825"/>
                  <a:pt x="9120706" y="332953"/>
                  <a:pt x="9124046" y="615060"/>
                </a:cubicBezTo>
                <a:cubicBezTo>
                  <a:pt x="9127386" y="897167"/>
                  <a:pt x="9145226" y="1049050"/>
                  <a:pt x="9124046" y="1283603"/>
                </a:cubicBezTo>
                <a:cubicBezTo>
                  <a:pt x="9102866" y="1518156"/>
                  <a:pt x="9098632" y="1856586"/>
                  <a:pt x="9124046" y="2005629"/>
                </a:cubicBezTo>
                <a:cubicBezTo>
                  <a:pt x="9149460" y="2154672"/>
                  <a:pt x="9121466" y="2485557"/>
                  <a:pt x="9124046" y="2727655"/>
                </a:cubicBezTo>
                <a:cubicBezTo>
                  <a:pt x="9126626" y="2969753"/>
                  <a:pt x="9133133" y="3094374"/>
                  <a:pt x="9124046" y="3449682"/>
                </a:cubicBezTo>
                <a:cubicBezTo>
                  <a:pt x="9114959" y="3804990"/>
                  <a:pt x="9106121" y="3746790"/>
                  <a:pt x="9124046" y="3957775"/>
                </a:cubicBezTo>
                <a:cubicBezTo>
                  <a:pt x="9141971" y="4168760"/>
                  <a:pt x="9114363" y="4341950"/>
                  <a:pt x="9124046" y="4519351"/>
                </a:cubicBezTo>
                <a:cubicBezTo>
                  <a:pt x="9133729" y="4696752"/>
                  <a:pt x="9145256" y="5166454"/>
                  <a:pt x="9124046" y="5348344"/>
                </a:cubicBezTo>
                <a:cubicBezTo>
                  <a:pt x="8908890" y="5347202"/>
                  <a:pt x="8777937" y="5346611"/>
                  <a:pt x="8563569" y="5348344"/>
                </a:cubicBezTo>
                <a:cubicBezTo>
                  <a:pt x="8349201" y="5350077"/>
                  <a:pt x="8203942" y="5366892"/>
                  <a:pt x="7911851" y="5348344"/>
                </a:cubicBezTo>
                <a:cubicBezTo>
                  <a:pt x="7619760" y="5329796"/>
                  <a:pt x="7629276" y="5345947"/>
                  <a:pt x="7533855" y="5348344"/>
                </a:cubicBezTo>
                <a:cubicBezTo>
                  <a:pt x="7438434" y="5350741"/>
                  <a:pt x="7286043" y="5337635"/>
                  <a:pt x="7155859" y="5348344"/>
                </a:cubicBezTo>
                <a:cubicBezTo>
                  <a:pt x="7025675" y="5359053"/>
                  <a:pt x="6690533" y="5354172"/>
                  <a:pt x="6504141" y="5348344"/>
                </a:cubicBezTo>
                <a:cubicBezTo>
                  <a:pt x="6317749" y="5342516"/>
                  <a:pt x="6173287" y="5367017"/>
                  <a:pt x="6034905" y="5348344"/>
                </a:cubicBezTo>
                <a:cubicBezTo>
                  <a:pt x="5896523" y="5329671"/>
                  <a:pt x="5586418" y="5321975"/>
                  <a:pt x="5291947" y="5348344"/>
                </a:cubicBezTo>
                <a:cubicBezTo>
                  <a:pt x="4997476" y="5374713"/>
                  <a:pt x="5032914" y="5359453"/>
                  <a:pt x="4822710" y="5348344"/>
                </a:cubicBezTo>
                <a:cubicBezTo>
                  <a:pt x="4612506" y="5337235"/>
                  <a:pt x="4244183" y="5351746"/>
                  <a:pt x="4079752" y="5348344"/>
                </a:cubicBezTo>
                <a:cubicBezTo>
                  <a:pt x="3915321" y="5344942"/>
                  <a:pt x="3849056" y="5356133"/>
                  <a:pt x="3701756" y="5348344"/>
                </a:cubicBezTo>
                <a:cubicBezTo>
                  <a:pt x="3554456" y="5340555"/>
                  <a:pt x="3168923" y="5340988"/>
                  <a:pt x="2958798" y="5348344"/>
                </a:cubicBezTo>
                <a:cubicBezTo>
                  <a:pt x="2748673" y="5355700"/>
                  <a:pt x="2694184" y="5367359"/>
                  <a:pt x="2489561" y="5348344"/>
                </a:cubicBezTo>
                <a:cubicBezTo>
                  <a:pt x="2284938" y="5329329"/>
                  <a:pt x="2249528" y="5359794"/>
                  <a:pt x="2111565" y="5348344"/>
                </a:cubicBezTo>
                <a:cubicBezTo>
                  <a:pt x="1973602" y="5336894"/>
                  <a:pt x="1783331" y="5370866"/>
                  <a:pt x="1642328" y="5348344"/>
                </a:cubicBezTo>
                <a:cubicBezTo>
                  <a:pt x="1501325" y="5325822"/>
                  <a:pt x="1255860" y="5345600"/>
                  <a:pt x="899370" y="5348344"/>
                </a:cubicBezTo>
                <a:cubicBezTo>
                  <a:pt x="542880" y="5351088"/>
                  <a:pt x="237865" y="5381183"/>
                  <a:pt x="0" y="5348344"/>
                </a:cubicBezTo>
                <a:cubicBezTo>
                  <a:pt x="1337" y="5096879"/>
                  <a:pt x="4333" y="4980145"/>
                  <a:pt x="0" y="4840251"/>
                </a:cubicBezTo>
                <a:cubicBezTo>
                  <a:pt x="-4333" y="4700357"/>
                  <a:pt x="-9201" y="4477788"/>
                  <a:pt x="0" y="4332159"/>
                </a:cubicBezTo>
                <a:cubicBezTo>
                  <a:pt x="9201" y="4186530"/>
                  <a:pt x="-13892" y="3823803"/>
                  <a:pt x="0" y="3610132"/>
                </a:cubicBezTo>
                <a:cubicBezTo>
                  <a:pt x="13892" y="3396461"/>
                  <a:pt x="-17159" y="3337939"/>
                  <a:pt x="0" y="3102040"/>
                </a:cubicBezTo>
                <a:cubicBezTo>
                  <a:pt x="17159" y="2866141"/>
                  <a:pt x="31932" y="2661708"/>
                  <a:pt x="0" y="2433497"/>
                </a:cubicBezTo>
                <a:cubicBezTo>
                  <a:pt x="-31932" y="2205286"/>
                  <a:pt x="-5005" y="2057400"/>
                  <a:pt x="0" y="1871920"/>
                </a:cubicBezTo>
                <a:cubicBezTo>
                  <a:pt x="5005" y="1686440"/>
                  <a:pt x="-6871" y="1473893"/>
                  <a:pt x="0" y="1203377"/>
                </a:cubicBezTo>
                <a:cubicBezTo>
                  <a:pt x="6871" y="932861"/>
                  <a:pt x="13044" y="245501"/>
                  <a:pt x="0" y="0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FB5D6-0D4C-29D6-58CD-B2273E4BCA81}"/>
              </a:ext>
            </a:extLst>
          </p:cNvPr>
          <p:cNvSpPr txBox="1"/>
          <p:nvPr/>
        </p:nvSpPr>
        <p:spPr>
          <a:xfrm>
            <a:off x="2283597" y="4325631"/>
            <a:ext cx="8109450" cy="409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코로나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19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이전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(2019),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코로나 대유행시기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(2020-2021),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회복기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(2022)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로 나누어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각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연도별 음식점 상권규모 변화 시각화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</a:t>
            </a:r>
            <a:r>
              <a:rPr lang="en-US" altLang="ko-KR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r>
              <a:rPr lang="ko-KR" altLang="en-US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코로나</a:t>
            </a:r>
            <a:r>
              <a:rPr lang="en-US" altLang="ko-KR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19</a:t>
            </a:r>
            <a:r>
              <a:rPr lang="ko-KR" altLang="en-US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로 인한 상권 타격을 입은 행정동 비교 분석</a:t>
            </a:r>
            <a:endParaRPr lang="ko-KR" altLang="en-US" sz="2200" b="0" i="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ko-KR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상권규모 변화에 따른 행정동 기준으로 군집화 시행을 통한 </a:t>
            </a:r>
            <a:endParaRPr lang="en-US" altLang="ko-KR" sz="22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altLang="ko-KR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   </a:t>
            </a:r>
            <a:r>
              <a:rPr lang="ko-KR" altLang="en-US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팬데믹이 음식점 상권에 미친 영향 파악 </a:t>
            </a:r>
            <a:endParaRPr lang="en-US" altLang="ko-KR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ko-KR" altLang="en-US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90032-007D-EAD7-C2F6-40A3ED55A365}"/>
              </a:ext>
            </a:extLst>
          </p:cNvPr>
          <p:cNvSpPr txBox="1"/>
          <p:nvPr/>
        </p:nvSpPr>
        <p:spPr>
          <a:xfrm>
            <a:off x="11537950" y="4175920"/>
            <a:ext cx="5715000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상권 및 업종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범위</a:t>
            </a:r>
          </a:p>
          <a:p>
            <a:pPr marL="1524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→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서울시에서 정의한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4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가지 상권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(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골목상권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,  </a:t>
            </a:r>
          </a:p>
          <a:p>
            <a:pPr marL="1524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  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관광특구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발달상권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전통시장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)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에 속하는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  <a:cs typeface="Malgun Gothic"/>
              <a:sym typeface="Malgun Gothic"/>
            </a:endParaRPr>
          </a:p>
          <a:p>
            <a:pPr marL="1524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   ‘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음식점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’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상권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DB5F3-BF85-2B3C-9089-531BC7F5EF88}"/>
              </a:ext>
            </a:extLst>
          </p:cNvPr>
          <p:cNvSpPr txBox="1"/>
          <p:nvPr/>
        </p:nvSpPr>
        <p:spPr>
          <a:xfrm>
            <a:off x="11596331" y="6632681"/>
            <a:ext cx="5715000" cy="15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sym typeface="Malgun Gothic"/>
              </a:rPr>
              <a:t>데이터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범위</a:t>
            </a:r>
          </a:p>
          <a:p>
            <a:pPr marL="1524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→ 2019YQ1~2022YQ3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4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개년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(15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분기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)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 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  </a:t>
            </a:r>
          </a:p>
          <a:p>
            <a:pPr marL="1524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    데이터 수집 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A8EA07-71CC-3BDD-F0A5-00E456C32A90}"/>
              </a:ext>
            </a:extLst>
          </p:cNvPr>
          <p:cNvSpPr/>
          <p:nvPr/>
        </p:nvSpPr>
        <p:spPr>
          <a:xfrm>
            <a:off x="2183401" y="3130038"/>
            <a:ext cx="7696200" cy="656206"/>
          </a:xfrm>
          <a:prstGeom prst="roundRect">
            <a:avLst>
              <a:gd name="adj" fmla="val 50000"/>
            </a:avLst>
          </a:prstGeom>
          <a:solidFill>
            <a:srgbClr val="F0B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목         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7A7CE33-AE39-46A1-4D2A-1D8F8CC71013}"/>
              </a:ext>
            </a:extLst>
          </p:cNvPr>
          <p:cNvSpPr/>
          <p:nvPr/>
        </p:nvSpPr>
        <p:spPr>
          <a:xfrm>
            <a:off x="12128500" y="3130038"/>
            <a:ext cx="4495800" cy="656206"/>
          </a:xfrm>
          <a:prstGeom prst="roundRect">
            <a:avLst>
              <a:gd name="adj" fmla="val 50000"/>
            </a:avLst>
          </a:prstGeom>
          <a:solidFill>
            <a:srgbClr val="F0B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범         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C7A01-3109-7A77-038B-7B8C086D885B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8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761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96635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프로젝트 개요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Data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항목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E5D5C-3B1B-B402-42A5-5A37A7D94467}"/>
              </a:ext>
            </a:extLst>
          </p:cNvPr>
          <p:cNvSpPr txBox="1"/>
          <p:nvPr/>
        </p:nvSpPr>
        <p:spPr>
          <a:xfrm>
            <a:off x="1305208" y="96823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9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8B2D505-67C6-6479-0B0B-463F7E3FE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061853"/>
              </p:ext>
            </p:extLst>
          </p:nvPr>
        </p:nvGraphicFramePr>
        <p:xfrm>
          <a:off x="2372008" y="2247900"/>
          <a:ext cx="14610785" cy="7617869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06976">
                  <a:extLst>
                    <a:ext uri="{9D8B030D-6E8A-4147-A177-3AD203B41FA5}">
                      <a16:colId xmlns:a16="http://schemas.microsoft.com/office/drawing/2014/main" val="3893246892"/>
                    </a:ext>
                  </a:extLst>
                </a:gridCol>
                <a:gridCol w="3291441">
                  <a:extLst>
                    <a:ext uri="{9D8B030D-6E8A-4147-A177-3AD203B41FA5}">
                      <a16:colId xmlns:a16="http://schemas.microsoft.com/office/drawing/2014/main" val="2267306174"/>
                    </a:ext>
                  </a:extLst>
                </a:gridCol>
                <a:gridCol w="4415347">
                  <a:extLst>
                    <a:ext uri="{9D8B030D-6E8A-4147-A177-3AD203B41FA5}">
                      <a16:colId xmlns:a16="http://schemas.microsoft.com/office/drawing/2014/main" val="3033828197"/>
                    </a:ext>
                  </a:extLst>
                </a:gridCol>
                <a:gridCol w="4897021">
                  <a:extLst>
                    <a:ext uri="{9D8B030D-6E8A-4147-A177-3AD203B41FA5}">
                      <a16:colId xmlns:a16="http://schemas.microsoft.com/office/drawing/2014/main" val="3492898413"/>
                    </a:ext>
                  </a:extLst>
                </a:gridCol>
              </a:tblGrid>
              <a:tr h="461671"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특성</a:t>
                      </a:r>
                    </a:p>
                  </a:txBody>
                  <a:tcPr>
                    <a:solidFill>
                      <a:srgbClr val="F0B9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구분</a:t>
                      </a:r>
                    </a:p>
                  </a:txBody>
                  <a:tcPr>
                    <a:solidFill>
                      <a:srgbClr val="F0B9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설명</a:t>
                      </a:r>
                    </a:p>
                  </a:txBody>
                  <a:tcPr>
                    <a:solidFill>
                      <a:srgbClr val="F0B9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데이터</a:t>
                      </a:r>
                    </a:p>
                  </a:txBody>
                  <a:tcPr>
                    <a:solidFill>
                      <a:srgbClr val="F0B9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397789"/>
                  </a:ext>
                </a:extLst>
              </a:tr>
              <a:tr h="461671">
                <a:tc rowSpan="4"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시공간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특성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기준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연도 코드</a:t>
                      </a:r>
                      <a:endParaRPr lang="en-US" altLang="ko-KR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2019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년부터 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2022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년까지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상권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-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추정매출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.csv(19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년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~22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년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)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549351617"/>
                  </a:ext>
                </a:extLst>
              </a:tr>
              <a:tr h="46167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기준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분기 코드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2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019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년 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1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분기부터 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2022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년 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3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분기까지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20874"/>
                  </a:ext>
                </a:extLst>
              </a:tr>
              <a:tr h="46167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행정동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코드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서울시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전체 행정동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상권영역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.csv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4054523453"/>
                  </a:ext>
                </a:extLst>
              </a:tr>
              <a:tr h="46167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상권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코드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서울시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전체 상권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382514"/>
                  </a:ext>
                </a:extLst>
              </a:tr>
              <a:tr h="461671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상권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규모 </a:t>
                      </a:r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특성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점포수</a:t>
                      </a:r>
                      <a:endParaRPr lang="en-US" altLang="ko-KR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개별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행정동 내 전체 점포 수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상권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-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추정매출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.csv(19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년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~22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년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)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903281197"/>
                  </a:ext>
                </a:extLst>
              </a:tr>
              <a:tr h="461671">
                <a:tc vMerge="1">
                  <a:txBody>
                    <a:bodyPr/>
                    <a:lstStyle/>
                    <a:p>
                      <a:r>
                        <a:rPr lang="ko-Kore-KR" altLang="en-US" dirty="0"/>
                        <a:t>수요특성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매출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분기당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매출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29783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매출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</a:t>
                      </a:r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분기당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매출건수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457946"/>
                  </a:ext>
                </a:extLst>
              </a:tr>
              <a:tr h="461671">
                <a:tc rowSpan="8"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수요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특성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총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가구 수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개별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행정동 내 가구 수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상권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-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추정매출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.csv(19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년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~22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년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)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411413682"/>
                  </a:ext>
                </a:extLst>
              </a:tr>
              <a:tr h="46167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총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상주인구 수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개별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행정동 내 상주인구 수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87848"/>
                  </a:ext>
                </a:extLst>
              </a:tr>
              <a:tr h="62519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2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030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대 상주인구 비율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전체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상주인구 중 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20-30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대 상주인구 비율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886819"/>
                  </a:ext>
                </a:extLst>
              </a:tr>
              <a:tr h="46167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총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생활인구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개별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행정동 내 생활인구 수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상권</a:t>
                      </a:r>
                      <a:r>
                        <a:rPr lang="en-US" altLang="ko-Kore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-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생활인구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.csv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2152700305"/>
                  </a:ext>
                </a:extLst>
              </a:tr>
              <a:tr h="62519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2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030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대 생활인구 비율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전체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생활인구 중 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20-30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대 생활인구 비율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17756"/>
                  </a:ext>
                </a:extLst>
              </a:tr>
              <a:tr h="46167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주말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대비 주중 생활인구 수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주중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생활인구 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/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주말 생활인구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33880"/>
                  </a:ext>
                </a:extLst>
              </a:tr>
              <a:tr h="46167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아파트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평균 가격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개별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행정동 내 아파트 평균 가격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상권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-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아파트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.csv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4459"/>
                  </a:ext>
                </a:extLst>
              </a:tr>
              <a:tr h="46167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총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직장인구 수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개별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 행정동 내 직장인구 수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상권</a:t>
                      </a:r>
                      <a:r>
                        <a:rPr lang="en-US" altLang="ko-Kore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-</a:t>
                      </a:r>
                      <a:r>
                        <a:rPr lang="ko-KR" altLang="en-US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직장인구</a:t>
                      </a:r>
                      <a:r>
                        <a:rPr lang="en-US" altLang="ko-KR" sz="1800" dirty="0">
                          <a:latin typeface="닉스곤체 L 2.0" panose="020B0600000101010101" pitchFamily="34" charset="-127"/>
                          <a:ea typeface="닉스곤체 L 2.0" panose="020B0600000101010101" pitchFamily="34" charset="-127"/>
                        </a:rPr>
                        <a:t>.csv</a:t>
                      </a:r>
                      <a:endParaRPr lang="ko-Kore-KR" altLang="en-US" sz="1800" dirty="0">
                        <a:latin typeface="닉스곤체 L 2.0" panose="020B0600000101010101" pitchFamily="34" charset="-127"/>
                        <a:ea typeface="닉스곤체 L 2.0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712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E0046-9EE8-D8C8-4FA9-9865ADE0F1FC}"/>
              </a:ext>
            </a:extLst>
          </p:cNvPr>
          <p:cNvSpPr txBox="1"/>
          <p:nvPr/>
        </p:nvSpPr>
        <p:spPr>
          <a:xfrm>
            <a:off x="11675306" y="1747712"/>
            <a:ext cx="544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Data Source : </a:t>
            </a:r>
            <a:r>
              <a:rPr lang="ko-Kore-KR" altLang="en-US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서울시</a:t>
            </a:r>
            <a:r>
              <a:rPr lang="ko-KR" altLang="en-US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r>
              <a:rPr lang="ko-KR" altLang="en-US" dirty="0" err="1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우리마을가게</a:t>
            </a:r>
            <a:r>
              <a:rPr lang="ko-KR" altLang="en-US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상권분석서비스</a:t>
            </a:r>
            <a:endParaRPr lang="ko-Kore-KR" altLang="en-US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616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1577</Words>
  <Application>Microsoft Office PowerPoint</Application>
  <PresentationFormat>사용자 지정</PresentationFormat>
  <Paragraphs>326</Paragraphs>
  <Slides>32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닉스곤체 B 2.0</vt:lpstr>
      <vt:lpstr>나눔스퀘어_ac Light</vt:lpstr>
      <vt:lpstr>Arial</vt:lpstr>
      <vt:lpstr>G마켓 산스 Light</vt:lpstr>
      <vt:lpstr>Calibri</vt:lpstr>
      <vt:lpstr>닉스곤체 M 2.0</vt:lpstr>
      <vt:lpstr>G마켓 산스 TTF Light</vt:lpstr>
      <vt:lpstr>Wingdings</vt:lpstr>
      <vt:lpstr>닉스곤체 L 2.0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화정</cp:lastModifiedBy>
  <cp:revision>34</cp:revision>
  <dcterms:created xsi:type="dcterms:W3CDTF">2023-03-08T10:44:35Z</dcterms:created>
  <dcterms:modified xsi:type="dcterms:W3CDTF">2023-03-09T05:33:35Z</dcterms:modified>
</cp:coreProperties>
</file>